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99" r:id="rId2"/>
    <p:sldId id="309" r:id="rId3"/>
    <p:sldId id="311" r:id="rId4"/>
    <p:sldId id="333" r:id="rId5"/>
    <p:sldId id="289" r:id="rId6"/>
    <p:sldId id="297" r:id="rId7"/>
    <p:sldId id="319" r:id="rId8"/>
    <p:sldId id="325" r:id="rId9"/>
    <p:sldId id="321" r:id="rId10"/>
    <p:sldId id="329" r:id="rId11"/>
    <p:sldId id="323" r:id="rId12"/>
  </p:sldIdLst>
  <p:sldSz cx="9144000" cy="6858000" type="screen4x3"/>
  <p:notesSz cx="6923088" cy="10058400"/>
  <p:defaultTextStyle>
    <a:defPPr>
      <a:defRPr lang="en-GB"/>
    </a:defPPr>
    <a:lvl1pPr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Lazaro Ortega" initials="ALO" lastIdx="22" clrIdx="0">
    <p:extLst>
      <p:ext uri="{19B8F6BF-5375-455C-9EA6-DF929625EA0E}">
        <p15:presenceInfo xmlns="" xmlns:p15="http://schemas.microsoft.com/office/powerpoint/2012/main" userId="S-1-5-21-3885377153-3136512998-4163682607-19283" providerId="AD"/>
      </p:ext>
    </p:extLst>
  </p:cmAuthor>
  <p:cmAuthor id="2" name="Jon Petralanda Urien" initials="JPU" lastIdx="21" clrIdx="1">
    <p:extLst>
      <p:ext uri="{19B8F6BF-5375-455C-9EA6-DF929625EA0E}">
        <p15:presenceInfo xmlns="" xmlns:p15="http://schemas.microsoft.com/office/powerpoint/2012/main" userId="S-1-5-21-3885377153-3136512998-4163682607-32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D966"/>
    <a:srgbClr val="C55A11"/>
    <a:srgbClr val="548235"/>
    <a:srgbClr val="031147"/>
    <a:srgbClr val="CC6F2F"/>
    <a:srgbClr val="6AA4D9"/>
    <a:srgbClr val="ED7D31"/>
    <a:srgbClr val="8FBF6F"/>
    <a:srgbClr val="5B9BD5"/>
    <a:srgbClr val="8BBC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3" autoAdjust="0"/>
    <p:restoredTop sz="94286" autoAdjust="0"/>
  </p:normalViewPr>
  <p:slideViewPr>
    <p:cSldViewPr>
      <p:cViewPr varScale="1">
        <p:scale>
          <a:sx n="74" d="100"/>
          <a:sy n="74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on.petralanda\Desktop\New2\tabla%20demand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on.petralanda\Desktop\New2\tabla%20demand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n.petralanda\Desktop\tabla%20demand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on.petralanda\Desktop\tabla%20deman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F5-4216-85D0-D85065ED74D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F5-4216-85D0-D85065ED74D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F5-4216-85D0-D85065ED74D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F5-4216-85D0-D85065ED74DD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F5-4216-85D0-D85065ED74DD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Líneas!$O$56:$O$60</c:f>
              <c:strCache>
                <c:ptCount val="5"/>
                <c:pt idx="0">
                  <c:v>Metal</c:v>
                </c:pt>
                <c:pt idx="1">
                  <c:v>Fabricación de material electrónico</c:v>
                </c:pt>
                <c:pt idx="2">
                  <c:v>Fabricación de herramientas</c:v>
                </c:pt>
                <c:pt idx="3">
                  <c:v>Fabricación de productos de caucho y plásticos</c:v>
                </c:pt>
                <c:pt idx="4">
                  <c:v>Fabricación de maquinaria</c:v>
                </c:pt>
              </c:strCache>
            </c:strRef>
          </c:cat>
          <c:val>
            <c:numRef>
              <c:f>Líneas!$P$56:$P$60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6F5-4216-85D0-D85065ED74D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981527757280725E-2"/>
          <c:y val="0.68005741131643815"/>
          <c:w val="0.95501847224271952"/>
          <c:h val="0.3003460006501335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05-4FF0-B568-DBFB382799F8}"/>
              </c:ext>
            </c:extLst>
          </c:dPt>
          <c:dPt>
            <c:idx val="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05-4FF0-B568-DBFB382799F8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05-4FF0-B568-DBFB382799F8}"/>
              </c:ext>
            </c:extLst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05-4FF0-B568-DBFB382799F8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Líneas!$T$56:$T$59</c:f>
              <c:strCache>
                <c:ptCount val="4"/>
                <c:pt idx="0">
                  <c:v>&lt; 20</c:v>
                </c:pt>
                <c:pt idx="1">
                  <c:v>20 - 50</c:v>
                </c:pt>
                <c:pt idx="2">
                  <c:v>50 - 250</c:v>
                </c:pt>
                <c:pt idx="3">
                  <c:v>&gt; 250</c:v>
                </c:pt>
              </c:strCache>
            </c:strRef>
          </c:cat>
          <c:val>
            <c:numRef>
              <c:f>Líneas!$U$56:$U$59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205-4FF0-B568-DBFB382799F8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radarChart>
        <c:radarStyle val="marker"/>
        <c:ser>
          <c:idx val="0"/>
          <c:order val="0"/>
          <c:spPr>
            <a:ln w="38100"/>
          </c:spPr>
          <c:marker>
            <c:symbol val="none"/>
          </c:marker>
          <c:cat>
            <c:strRef>
              <c:f>Líneas!$E$32:$E$36</c:f>
              <c:strCache>
                <c:ptCount val="5"/>
                <c:pt idx="0">
                  <c:v>Ciclo de Vida del Producto/Servicio (P/S)</c:v>
                </c:pt>
                <c:pt idx="1">
                  <c:v>Cadena de Valor Colaborativa</c:v>
                </c:pt>
                <c:pt idx="2">
                  <c:v>Operaciones y producción (Smart Factory)</c:v>
                </c:pt>
                <c:pt idx="3">
                  <c:v>Entrega y Atención al cliente</c:v>
                </c:pt>
                <c:pt idx="4">
                  <c:v>Personas y Gestión inteligentes</c:v>
                </c:pt>
              </c:strCache>
            </c:strRef>
          </c:cat>
          <c:val>
            <c:numRef>
              <c:f>Líneas!$F$32:$F$36</c:f>
              <c:numCache>
                <c:formatCode>General</c:formatCode>
                <c:ptCount val="5"/>
                <c:pt idx="0">
                  <c:v>2.4277777777777798</c:v>
                </c:pt>
                <c:pt idx="1">
                  <c:v>2.1681851851851857</c:v>
                </c:pt>
                <c:pt idx="2">
                  <c:v>2.6473333333333344</c:v>
                </c:pt>
                <c:pt idx="3">
                  <c:v>2.3116296296296275</c:v>
                </c:pt>
                <c:pt idx="4">
                  <c:v>2.4457407407407405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81-4AEA-9C42-066F2C198E42}"/>
            </c:ext>
          </c:extLst>
        </c:ser>
        <c:ser>
          <c:idx val="1"/>
          <c:order val="1"/>
          <c:spPr>
            <a:ln w="38100">
              <a:solidFill>
                <a:schemeClr val="accent6"/>
              </a:solidFill>
              <a:prstDash val="dashDot"/>
            </a:ln>
          </c:spPr>
          <c:marker>
            <c:symbol val="none"/>
          </c:marker>
          <c:cat>
            <c:strRef>
              <c:f>Líneas!$E$32:$E$36</c:f>
              <c:strCache>
                <c:ptCount val="5"/>
                <c:pt idx="0">
                  <c:v>Ciclo de Vida del Producto/Servicio (P/S)</c:v>
                </c:pt>
                <c:pt idx="1">
                  <c:v>Cadena de Valor Colaborativa</c:v>
                </c:pt>
                <c:pt idx="2">
                  <c:v>Operaciones y producción (Smart Factory)</c:v>
                </c:pt>
                <c:pt idx="3">
                  <c:v>Entrega y Atención al cliente</c:v>
                </c:pt>
                <c:pt idx="4">
                  <c:v>Personas y Gestión inteligentes</c:v>
                </c:pt>
              </c:strCache>
            </c:strRef>
          </c:cat>
          <c:val>
            <c:numRef>
              <c:f>Líneas!$G$32:$G$36</c:f>
              <c:numCache>
                <c:formatCode>General</c:formatCode>
                <c:ptCount val="5"/>
                <c:pt idx="0">
                  <c:v>2.9666666666666663</c:v>
                </c:pt>
                <c:pt idx="1">
                  <c:v>2.6</c:v>
                </c:pt>
                <c:pt idx="2">
                  <c:v>3.2300000000000004</c:v>
                </c:pt>
                <c:pt idx="3">
                  <c:v>2.7899999999999996</c:v>
                </c:pt>
                <c:pt idx="4">
                  <c:v>2.9083333333333332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81-4AEA-9C42-066F2C198E42}"/>
            </c:ext>
          </c:extLst>
        </c:ser>
        <c:ser>
          <c:idx val="2"/>
          <c:order val="2"/>
          <c:spPr>
            <a:ln w="38100">
              <a:solidFill>
                <a:schemeClr val="accent2"/>
              </a:solidFill>
              <a:prstDash val="lgDashDot"/>
            </a:ln>
          </c:spPr>
          <c:marker>
            <c:symbol val="none"/>
          </c:marker>
          <c:cat>
            <c:strRef>
              <c:f>Líneas!$E$32:$E$36</c:f>
              <c:strCache>
                <c:ptCount val="5"/>
                <c:pt idx="0">
                  <c:v>Ciclo de Vida del Producto/Servicio (P/S)</c:v>
                </c:pt>
                <c:pt idx="1">
                  <c:v>Cadena de Valor Colaborativa</c:v>
                </c:pt>
                <c:pt idx="2">
                  <c:v>Operaciones y producción (Smart Factory)</c:v>
                </c:pt>
                <c:pt idx="3">
                  <c:v>Entrega y Atención al cliente</c:v>
                </c:pt>
                <c:pt idx="4">
                  <c:v>Personas y Gestión inteligentes</c:v>
                </c:pt>
              </c:strCache>
            </c:strRef>
          </c:cat>
          <c:val>
            <c:numRef>
              <c:f>Líneas!$H$32:$H$36</c:f>
              <c:numCache>
                <c:formatCode>General</c:formatCode>
                <c:ptCount val="5"/>
                <c:pt idx="0">
                  <c:v>1.5833333333333333</c:v>
                </c:pt>
                <c:pt idx="1">
                  <c:v>1.8</c:v>
                </c:pt>
                <c:pt idx="2">
                  <c:v>2.0999999999999988</c:v>
                </c:pt>
                <c:pt idx="3">
                  <c:v>1.8</c:v>
                </c:pt>
                <c:pt idx="4">
                  <c:v>1.9166666666666667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81-4AEA-9C42-066F2C198E42}"/>
            </c:ext>
          </c:extLst>
        </c:ser>
        <c:axId val="60591104"/>
        <c:axId val="60601088"/>
      </c:radarChart>
      <c:catAx>
        <c:axId val="60591104"/>
        <c:scaling>
          <c:orientation val="minMax"/>
        </c:scaling>
        <c:axPos val="b"/>
        <c:majorGridlines>
          <c:spPr>
            <a:ln w="6350">
              <a:noFill/>
            </a:ln>
          </c:spPr>
        </c:majorGridlines>
        <c:numFmt formatCode="General" sourceLinked="1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601088"/>
        <c:crosses val="autoZero"/>
        <c:lblAlgn val="ctr"/>
        <c:lblOffset val="100"/>
      </c:catAx>
      <c:valAx>
        <c:axId val="60601088"/>
        <c:scaling>
          <c:orientation val="minMax"/>
          <c:max val="4"/>
          <c:min val="0"/>
        </c:scaling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591104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Tecnologías!$J$59</c:f>
              <c:strCache>
                <c:ptCount val="1"/>
                <c:pt idx="0">
                  <c:v>Demanda en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Tecnologías!$I$60:$I$72</c:f>
              <c:strCache>
                <c:ptCount val="13"/>
                <c:pt idx="0">
                  <c:v>Data Analytics</c:v>
                </c:pt>
                <c:pt idx="1">
                  <c:v>Formación digital</c:v>
                </c:pt>
                <c:pt idx="2">
                  <c:v>Vigilancia tecnológica</c:v>
                </c:pt>
                <c:pt idx="3">
                  <c:v>Cloud Computing</c:v>
                </c:pt>
                <c:pt idx="4">
                  <c:v>Sistemas de gestión y control externos</c:v>
                </c:pt>
                <c:pt idx="5">
                  <c:v>Ciberseguridad</c:v>
                </c:pt>
                <c:pt idx="6">
                  <c:v>Automatización de sistemas productivos</c:v>
                </c:pt>
                <c:pt idx="7">
                  <c:v>Sistemas de gestión y control internos</c:v>
                </c:pt>
                <c:pt idx="8">
                  <c:v>Marketing digital</c:v>
                </c:pt>
                <c:pt idx="9">
                  <c:v>Nuevos modelos de negocio</c:v>
                </c:pt>
                <c:pt idx="10">
                  <c:v>Captura de datos y sensórica</c:v>
                </c:pt>
                <c:pt idx="11">
                  <c:v>Fabricación aditiva</c:v>
                </c:pt>
                <c:pt idx="12">
                  <c:v>Visión artificial</c:v>
                </c:pt>
              </c:strCache>
            </c:strRef>
          </c:cat>
          <c:val>
            <c:numRef>
              <c:f>Tecnologías!$J$60:$J$72</c:f>
              <c:numCache>
                <c:formatCode>0%</c:formatCode>
                <c:ptCount val="13"/>
                <c:pt idx="0">
                  <c:v>1</c:v>
                </c:pt>
                <c:pt idx="1">
                  <c:v>0.8666666666666667</c:v>
                </c:pt>
                <c:pt idx="2">
                  <c:v>0.7333333333333335</c:v>
                </c:pt>
                <c:pt idx="3">
                  <c:v>0.7333333333333335</c:v>
                </c:pt>
                <c:pt idx="4">
                  <c:v>0.6000000000000002</c:v>
                </c:pt>
                <c:pt idx="5">
                  <c:v>0.53333333333333333</c:v>
                </c:pt>
                <c:pt idx="6">
                  <c:v>0.46666666666666684</c:v>
                </c:pt>
                <c:pt idx="7">
                  <c:v>0.46666666666666684</c:v>
                </c:pt>
                <c:pt idx="8">
                  <c:v>0.46666666666666684</c:v>
                </c:pt>
                <c:pt idx="9">
                  <c:v>0.33333333333333331</c:v>
                </c:pt>
                <c:pt idx="10">
                  <c:v>0.26666666666666677</c:v>
                </c:pt>
                <c:pt idx="11">
                  <c:v>0.2</c:v>
                </c:pt>
                <c:pt idx="12">
                  <c:v>0.13333333333333339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3-4295-A06A-9F6D28CEB9F4}"/>
            </c:ext>
          </c:extLst>
        </c:ser>
        <c:axId val="60725504"/>
        <c:axId val="60731392"/>
      </c:barChart>
      <c:lineChart>
        <c:grouping val="standard"/>
        <c:ser>
          <c:idx val="1"/>
          <c:order val="1"/>
          <c:tx>
            <c:strRef>
              <c:f>Tecnologías!$K$59</c:f>
              <c:strCache>
                <c:ptCount val="1"/>
                <c:pt idx="0">
                  <c:v>Nº de organizaciones ofertando soluciones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Tecnologías!$I$60:$I$72</c:f>
              <c:strCache>
                <c:ptCount val="13"/>
                <c:pt idx="0">
                  <c:v>Data Analytics</c:v>
                </c:pt>
                <c:pt idx="1">
                  <c:v>Formación digital</c:v>
                </c:pt>
                <c:pt idx="2">
                  <c:v>Vigilancia tecnológica</c:v>
                </c:pt>
                <c:pt idx="3">
                  <c:v>Cloud Computing</c:v>
                </c:pt>
                <c:pt idx="4">
                  <c:v>Sistemas de gestión y control externos</c:v>
                </c:pt>
                <c:pt idx="5">
                  <c:v>Ciberseguridad</c:v>
                </c:pt>
                <c:pt idx="6">
                  <c:v>Automatización de sistemas productivos</c:v>
                </c:pt>
                <c:pt idx="7">
                  <c:v>Sistemas de gestión y control internos</c:v>
                </c:pt>
                <c:pt idx="8">
                  <c:v>Marketing digital</c:v>
                </c:pt>
                <c:pt idx="9">
                  <c:v>Nuevos modelos de negocio</c:v>
                </c:pt>
                <c:pt idx="10">
                  <c:v>Captura de datos y sensórica</c:v>
                </c:pt>
                <c:pt idx="11">
                  <c:v>Fabricación aditiva</c:v>
                </c:pt>
                <c:pt idx="12">
                  <c:v>Visión artificial</c:v>
                </c:pt>
              </c:strCache>
            </c:strRef>
          </c:cat>
          <c:val>
            <c:numRef>
              <c:f>Tecnologías!$K$60:$K$72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7</c:v>
                </c:pt>
                <c:pt idx="10">
                  <c:v>15</c:v>
                </c:pt>
                <c:pt idx="11">
                  <c:v>8</c:v>
                </c:pt>
                <c:pt idx="1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B3-4295-A06A-9F6D28CEB9F4}"/>
            </c:ext>
          </c:extLst>
        </c:ser>
        <c:marker val="1"/>
        <c:axId val="60734464"/>
        <c:axId val="60732928"/>
      </c:lineChart>
      <c:catAx>
        <c:axId val="60725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731392"/>
        <c:crosses val="autoZero"/>
        <c:auto val="1"/>
        <c:lblAlgn val="ctr"/>
        <c:lblOffset val="100"/>
      </c:catAx>
      <c:valAx>
        <c:axId val="6073139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725504"/>
        <c:crosses val="autoZero"/>
        <c:crossBetween val="between"/>
      </c:valAx>
      <c:valAx>
        <c:axId val="60732928"/>
        <c:scaling>
          <c:orientation val="minMax"/>
        </c:scaling>
        <c:axPos val="r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734464"/>
        <c:crosses val="max"/>
        <c:crossBetween val="between"/>
      </c:valAx>
      <c:catAx>
        <c:axId val="607344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073292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0.31141</cdr:x>
      <cdr:y>0.06049</cdr:y>
    </cdr:from>
    <cdr:to>
      <cdr:x>0.39307</cdr:x>
      <cdr:y>0.17023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47340" y="364087"/>
          <a:ext cx="615542" cy="6605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0.04393</cdr:x>
      <cdr:y>0.72334</cdr:y>
    </cdr:from>
    <cdr:to>
      <cdr:x>0.0971</cdr:x>
      <cdr:y>0.78699</cdr:y>
    </cdr:to>
    <cdr:sp macro="" textlink="">
      <cdr:nvSpPr>
        <cdr:cNvPr id="37" name="Shape 1965"/>
        <cdr:cNvSpPr/>
      </cdr:nvSpPr>
      <cdr:spPr>
        <a:xfrm xmlns:a="http://schemas.openxmlformats.org/drawingml/2006/main">
          <a:off x="331116" y="4353657"/>
          <a:ext cx="400788" cy="383096"/>
        </a:xfrm>
        <a:custGeom xmlns:a="http://schemas.openxmlformats.org/drawingml/2006/main">
          <a:avLst/>
          <a:gdLst/>
          <a:ahLst/>
          <a:cxnLst/>
          <a:rect l="0" t="0" r="0" b="0"/>
          <a:pathLst>
            <a:path w="15247" h="16075" fill="none" extrusionOk="0">
              <a:moveTo>
                <a:pt x="9401" y="10717"/>
              </a:moveTo>
              <a:lnTo>
                <a:pt x="9401" y="10717"/>
              </a:lnTo>
              <a:lnTo>
                <a:pt x="9085" y="10692"/>
              </a:lnTo>
              <a:lnTo>
                <a:pt x="9085" y="9596"/>
              </a:lnTo>
              <a:lnTo>
                <a:pt x="9085" y="9596"/>
              </a:lnTo>
              <a:lnTo>
                <a:pt x="9401" y="9377"/>
              </a:lnTo>
              <a:lnTo>
                <a:pt x="9718" y="9133"/>
              </a:lnTo>
              <a:lnTo>
                <a:pt x="10010" y="8866"/>
              </a:lnTo>
              <a:lnTo>
                <a:pt x="10302" y="8573"/>
              </a:lnTo>
              <a:lnTo>
                <a:pt x="10546" y="8232"/>
              </a:lnTo>
              <a:lnTo>
                <a:pt x="10765" y="7867"/>
              </a:lnTo>
              <a:lnTo>
                <a:pt x="10984" y="7502"/>
              </a:lnTo>
              <a:lnTo>
                <a:pt x="11155" y="7088"/>
              </a:lnTo>
              <a:lnTo>
                <a:pt x="11155" y="7088"/>
              </a:lnTo>
              <a:lnTo>
                <a:pt x="11228" y="7112"/>
              </a:lnTo>
              <a:lnTo>
                <a:pt x="11228" y="7112"/>
              </a:lnTo>
              <a:lnTo>
                <a:pt x="11374" y="7112"/>
              </a:lnTo>
              <a:lnTo>
                <a:pt x="11496" y="7039"/>
              </a:lnTo>
              <a:lnTo>
                <a:pt x="11617" y="6942"/>
              </a:lnTo>
              <a:lnTo>
                <a:pt x="11715" y="6771"/>
              </a:lnTo>
              <a:lnTo>
                <a:pt x="11812" y="6601"/>
              </a:lnTo>
              <a:lnTo>
                <a:pt x="11910" y="6381"/>
              </a:lnTo>
              <a:lnTo>
                <a:pt x="11958" y="6138"/>
              </a:lnTo>
              <a:lnTo>
                <a:pt x="12007" y="5870"/>
              </a:lnTo>
              <a:lnTo>
                <a:pt x="12007" y="5870"/>
              </a:lnTo>
              <a:lnTo>
                <a:pt x="12031" y="5626"/>
              </a:lnTo>
              <a:lnTo>
                <a:pt x="12007" y="5383"/>
              </a:lnTo>
              <a:lnTo>
                <a:pt x="11983" y="5188"/>
              </a:lnTo>
              <a:lnTo>
                <a:pt x="11934" y="4993"/>
              </a:lnTo>
              <a:lnTo>
                <a:pt x="11885" y="4823"/>
              </a:lnTo>
              <a:lnTo>
                <a:pt x="11812" y="4677"/>
              </a:lnTo>
              <a:lnTo>
                <a:pt x="11715" y="4579"/>
              </a:lnTo>
              <a:lnTo>
                <a:pt x="11593" y="4506"/>
              </a:lnTo>
              <a:lnTo>
                <a:pt x="11593" y="4506"/>
              </a:lnTo>
              <a:lnTo>
                <a:pt x="11666" y="4141"/>
              </a:lnTo>
              <a:lnTo>
                <a:pt x="11690" y="3800"/>
              </a:lnTo>
              <a:lnTo>
                <a:pt x="11690" y="3483"/>
              </a:lnTo>
              <a:lnTo>
                <a:pt x="11690" y="3191"/>
              </a:lnTo>
              <a:lnTo>
                <a:pt x="11666" y="2899"/>
              </a:lnTo>
              <a:lnTo>
                <a:pt x="11617" y="2631"/>
              </a:lnTo>
              <a:lnTo>
                <a:pt x="11544" y="2387"/>
              </a:lnTo>
              <a:lnTo>
                <a:pt x="11471" y="2144"/>
              </a:lnTo>
              <a:lnTo>
                <a:pt x="11374" y="1924"/>
              </a:lnTo>
              <a:lnTo>
                <a:pt x="11276" y="1705"/>
              </a:lnTo>
              <a:lnTo>
                <a:pt x="11155" y="1510"/>
              </a:lnTo>
              <a:lnTo>
                <a:pt x="11009" y="1340"/>
              </a:lnTo>
              <a:lnTo>
                <a:pt x="10862" y="1169"/>
              </a:lnTo>
              <a:lnTo>
                <a:pt x="10716" y="1023"/>
              </a:lnTo>
              <a:lnTo>
                <a:pt x="10400" y="755"/>
              </a:lnTo>
              <a:lnTo>
                <a:pt x="10034" y="561"/>
              </a:lnTo>
              <a:lnTo>
                <a:pt x="9669" y="366"/>
              </a:lnTo>
              <a:lnTo>
                <a:pt x="9304" y="244"/>
              </a:lnTo>
              <a:lnTo>
                <a:pt x="8938" y="146"/>
              </a:lnTo>
              <a:lnTo>
                <a:pt x="8573" y="73"/>
              </a:lnTo>
              <a:lnTo>
                <a:pt x="8232" y="25"/>
              </a:lnTo>
              <a:lnTo>
                <a:pt x="7915" y="0"/>
              </a:lnTo>
              <a:lnTo>
                <a:pt x="7623" y="0"/>
              </a:lnTo>
              <a:lnTo>
                <a:pt x="7623" y="0"/>
              </a:lnTo>
              <a:lnTo>
                <a:pt x="7282" y="25"/>
              </a:lnTo>
              <a:lnTo>
                <a:pt x="6990" y="98"/>
              </a:lnTo>
              <a:lnTo>
                <a:pt x="6746" y="171"/>
              </a:lnTo>
              <a:lnTo>
                <a:pt x="6527" y="293"/>
              </a:lnTo>
              <a:lnTo>
                <a:pt x="6332" y="390"/>
              </a:lnTo>
              <a:lnTo>
                <a:pt x="6186" y="536"/>
              </a:lnTo>
              <a:lnTo>
                <a:pt x="6040" y="658"/>
              </a:lnTo>
              <a:lnTo>
                <a:pt x="5943" y="780"/>
              </a:lnTo>
              <a:lnTo>
                <a:pt x="5943" y="780"/>
              </a:lnTo>
              <a:lnTo>
                <a:pt x="5943" y="780"/>
              </a:lnTo>
              <a:lnTo>
                <a:pt x="5943" y="780"/>
              </a:lnTo>
              <a:lnTo>
                <a:pt x="5553" y="853"/>
              </a:lnTo>
              <a:lnTo>
                <a:pt x="5188" y="975"/>
              </a:lnTo>
              <a:lnTo>
                <a:pt x="4871" y="1145"/>
              </a:lnTo>
              <a:lnTo>
                <a:pt x="4603" y="1316"/>
              </a:lnTo>
              <a:lnTo>
                <a:pt x="4360" y="1535"/>
              </a:lnTo>
              <a:lnTo>
                <a:pt x="4165" y="1754"/>
              </a:lnTo>
              <a:lnTo>
                <a:pt x="4019" y="2022"/>
              </a:lnTo>
              <a:lnTo>
                <a:pt x="3897" y="2290"/>
              </a:lnTo>
              <a:lnTo>
                <a:pt x="3799" y="2558"/>
              </a:lnTo>
              <a:lnTo>
                <a:pt x="3726" y="2826"/>
              </a:lnTo>
              <a:lnTo>
                <a:pt x="3678" y="3118"/>
              </a:lnTo>
              <a:lnTo>
                <a:pt x="3629" y="3410"/>
              </a:lnTo>
              <a:lnTo>
                <a:pt x="3629" y="3702"/>
              </a:lnTo>
              <a:lnTo>
                <a:pt x="3629" y="3970"/>
              </a:lnTo>
              <a:lnTo>
                <a:pt x="3678" y="4482"/>
              </a:lnTo>
              <a:lnTo>
                <a:pt x="3678" y="4482"/>
              </a:lnTo>
              <a:lnTo>
                <a:pt x="3678" y="4506"/>
              </a:lnTo>
              <a:lnTo>
                <a:pt x="3678" y="4506"/>
              </a:lnTo>
              <a:lnTo>
                <a:pt x="3556" y="4555"/>
              </a:lnTo>
              <a:lnTo>
                <a:pt x="3459" y="4652"/>
              </a:lnTo>
              <a:lnTo>
                <a:pt x="3385" y="4798"/>
              </a:lnTo>
              <a:lnTo>
                <a:pt x="3312" y="4969"/>
              </a:lnTo>
              <a:lnTo>
                <a:pt x="3264" y="5164"/>
              </a:lnTo>
              <a:lnTo>
                <a:pt x="3239" y="5383"/>
              </a:lnTo>
              <a:lnTo>
                <a:pt x="3215" y="5626"/>
              </a:lnTo>
              <a:lnTo>
                <a:pt x="3239" y="5870"/>
              </a:lnTo>
              <a:lnTo>
                <a:pt x="3239" y="5870"/>
              </a:lnTo>
              <a:lnTo>
                <a:pt x="3288" y="6138"/>
              </a:lnTo>
              <a:lnTo>
                <a:pt x="3337" y="6381"/>
              </a:lnTo>
              <a:lnTo>
                <a:pt x="3434" y="6601"/>
              </a:lnTo>
              <a:lnTo>
                <a:pt x="3532" y="6771"/>
              </a:lnTo>
              <a:lnTo>
                <a:pt x="3629" y="6942"/>
              </a:lnTo>
              <a:lnTo>
                <a:pt x="3751" y="7039"/>
              </a:lnTo>
              <a:lnTo>
                <a:pt x="3873" y="7112"/>
              </a:lnTo>
              <a:lnTo>
                <a:pt x="4019" y="7112"/>
              </a:lnTo>
              <a:lnTo>
                <a:pt x="4019" y="7112"/>
              </a:lnTo>
              <a:lnTo>
                <a:pt x="4092" y="7088"/>
              </a:lnTo>
              <a:lnTo>
                <a:pt x="4092" y="7088"/>
              </a:lnTo>
              <a:lnTo>
                <a:pt x="4262" y="7502"/>
              </a:lnTo>
              <a:lnTo>
                <a:pt x="4481" y="7867"/>
              </a:lnTo>
              <a:lnTo>
                <a:pt x="4701" y="8232"/>
              </a:lnTo>
              <a:lnTo>
                <a:pt x="4969" y="8573"/>
              </a:lnTo>
              <a:lnTo>
                <a:pt x="5236" y="8866"/>
              </a:lnTo>
              <a:lnTo>
                <a:pt x="5529" y="9133"/>
              </a:lnTo>
              <a:lnTo>
                <a:pt x="5845" y="9377"/>
              </a:lnTo>
              <a:lnTo>
                <a:pt x="6162" y="9596"/>
              </a:lnTo>
              <a:lnTo>
                <a:pt x="6162" y="10668"/>
              </a:lnTo>
              <a:lnTo>
                <a:pt x="6162" y="10668"/>
              </a:lnTo>
              <a:lnTo>
                <a:pt x="5650" y="10717"/>
              </a:lnTo>
              <a:lnTo>
                <a:pt x="5650" y="10717"/>
              </a:lnTo>
              <a:lnTo>
                <a:pt x="5066" y="10814"/>
              </a:lnTo>
              <a:lnTo>
                <a:pt x="4506" y="10936"/>
              </a:lnTo>
              <a:lnTo>
                <a:pt x="3946" y="11058"/>
              </a:lnTo>
              <a:lnTo>
                <a:pt x="3410" y="11228"/>
              </a:lnTo>
              <a:lnTo>
                <a:pt x="2923" y="11423"/>
              </a:lnTo>
              <a:lnTo>
                <a:pt x="2460" y="11642"/>
              </a:lnTo>
              <a:lnTo>
                <a:pt x="2022" y="11886"/>
              </a:lnTo>
              <a:lnTo>
                <a:pt x="1632" y="12153"/>
              </a:lnTo>
              <a:lnTo>
                <a:pt x="1267" y="12421"/>
              </a:lnTo>
              <a:lnTo>
                <a:pt x="950" y="12738"/>
              </a:lnTo>
              <a:lnTo>
                <a:pt x="682" y="13079"/>
              </a:lnTo>
              <a:lnTo>
                <a:pt x="439" y="13420"/>
              </a:lnTo>
              <a:lnTo>
                <a:pt x="268" y="13810"/>
              </a:lnTo>
              <a:lnTo>
                <a:pt x="122" y="14199"/>
              </a:lnTo>
              <a:lnTo>
                <a:pt x="49" y="14638"/>
              </a:lnTo>
              <a:lnTo>
                <a:pt x="0" y="15076"/>
              </a:lnTo>
              <a:lnTo>
                <a:pt x="0" y="15076"/>
              </a:lnTo>
              <a:lnTo>
                <a:pt x="49" y="15125"/>
              </a:lnTo>
              <a:lnTo>
                <a:pt x="244" y="15222"/>
              </a:lnTo>
              <a:lnTo>
                <a:pt x="414" y="15295"/>
              </a:lnTo>
              <a:lnTo>
                <a:pt x="633" y="15393"/>
              </a:lnTo>
              <a:lnTo>
                <a:pt x="901" y="15490"/>
              </a:lnTo>
              <a:lnTo>
                <a:pt x="1267" y="15563"/>
              </a:lnTo>
              <a:lnTo>
                <a:pt x="1705" y="15661"/>
              </a:lnTo>
              <a:lnTo>
                <a:pt x="2216" y="15758"/>
              </a:lnTo>
              <a:lnTo>
                <a:pt x="2825" y="15831"/>
              </a:lnTo>
              <a:lnTo>
                <a:pt x="3556" y="15928"/>
              </a:lnTo>
              <a:lnTo>
                <a:pt x="4384" y="15977"/>
              </a:lnTo>
              <a:lnTo>
                <a:pt x="5309" y="16026"/>
              </a:lnTo>
              <a:lnTo>
                <a:pt x="6381" y="16050"/>
              </a:lnTo>
              <a:lnTo>
                <a:pt x="7599" y="16075"/>
              </a:lnTo>
              <a:lnTo>
                <a:pt x="7599" y="16075"/>
              </a:lnTo>
              <a:lnTo>
                <a:pt x="8792" y="16050"/>
              </a:lnTo>
              <a:lnTo>
                <a:pt x="9864" y="16026"/>
              </a:lnTo>
              <a:lnTo>
                <a:pt x="10814" y="15977"/>
              </a:lnTo>
              <a:lnTo>
                <a:pt x="11642" y="15928"/>
              </a:lnTo>
              <a:lnTo>
                <a:pt x="12372" y="15831"/>
              </a:lnTo>
              <a:lnTo>
                <a:pt x="12981" y="15758"/>
              </a:lnTo>
              <a:lnTo>
                <a:pt x="13517" y="15661"/>
              </a:lnTo>
              <a:lnTo>
                <a:pt x="13955" y="15563"/>
              </a:lnTo>
              <a:lnTo>
                <a:pt x="14321" y="15490"/>
              </a:lnTo>
              <a:lnTo>
                <a:pt x="14613" y="15393"/>
              </a:lnTo>
              <a:lnTo>
                <a:pt x="14832" y="15295"/>
              </a:lnTo>
              <a:lnTo>
                <a:pt x="15003" y="15222"/>
              </a:lnTo>
              <a:lnTo>
                <a:pt x="15173" y="15125"/>
              </a:lnTo>
              <a:lnTo>
                <a:pt x="15246" y="15076"/>
              </a:lnTo>
              <a:lnTo>
                <a:pt x="15246" y="15076"/>
              </a:lnTo>
              <a:lnTo>
                <a:pt x="15198" y="14613"/>
              </a:lnTo>
              <a:lnTo>
                <a:pt x="15125" y="14175"/>
              </a:lnTo>
              <a:lnTo>
                <a:pt x="15003" y="13761"/>
              </a:lnTo>
              <a:lnTo>
                <a:pt x="14832" y="13371"/>
              </a:lnTo>
              <a:lnTo>
                <a:pt x="14589" y="13006"/>
              </a:lnTo>
              <a:lnTo>
                <a:pt x="14321" y="12665"/>
              </a:lnTo>
              <a:lnTo>
                <a:pt x="14004" y="12373"/>
              </a:lnTo>
              <a:lnTo>
                <a:pt x="13639" y="12080"/>
              </a:lnTo>
              <a:lnTo>
                <a:pt x="13249" y="11813"/>
              </a:lnTo>
              <a:lnTo>
                <a:pt x="12811" y="11593"/>
              </a:lnTo>
              <a:lnTo>
                <a:pt x="12324" y="11374"/>
              </a:lnTo>
              <a:lnTo>
                <a:pt x="11812" y="11204"/>
              </a:lnTo>
              <a:lnTo>
                <a:pt x="11252" y="11033"/>
              </a:lnTo>
              <a:lnTo>
                <a:pt x="10668" y="10911"/>
              </a:lnTo>
              <a:lnTo>
                <a:pt x="10034" y="10790"/>
              </a:lnTo>
              <a:lnTo>
                <a:pt x="9401" y="10717"/>
              </a:lnTo>
              <a:lnTo>
                <a:pt x="9401" y="10717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 w="12175" cap="rnd" cmpd="sng">
          <a:solidFill>
            <a:srgbClr val="073763"/>
          </a:solidFill>
          <a:prstDash val="solid"/>
          <a:round/>
          <a:headEnd type="none" w="med" len="med"/>
          <a:tailEnd type="none" w="med" len="med"/>
        </a:ln>
      </cdr:spPr>
      <cdr:txBody>
        <a:bodyPr xmlns:a="http://schemas.openxmlformats.org/drawingml/2006/main" lIns="91425" tIns="91425" rIns="91425" bIns="91425" anchor="ctr" anchorCtr="0">
          <a:noAutofit/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0.12905</cdr:x>
      <cdr:y>0.45201</cdr:y>
    </cdr:from>
    <cdr:to>
      <cdr:x>0.18794</cdr:x>
      <cdr:y>0.5273</cdr:y>
    </cdr:to>
    <cdr:grpSp>
      <cdr:nvGrpSpPr>
        <cdr:cNvPr id="74" name="Shape 2031"/>
        <cdr:cNvGrpSpPr/>
      </cdr:nvGrpSpPr>
      <cdr:grpSpPr>
        <a:xfrm xmlns:a="http://schemas.openxmlformats.org/drawingml/2006/main">
          <a:off x="972761" y="2720555"/>
          <a:ext cx="443905" cy="453155"/>
          <a:chOff x="3287774" y="4381853"/>
          <a:chExt cx="499881" cy="444115"/>
        </a:xfrm>
      </cdr:grpSpPr>
      <cdr:sp macro="" textlink="">
        <cdr:nvSpPr>
          <cdr:cNvPr id="39" name="Shape 2032"/>
          <cdr:cNvSpPr/>
        </cdr:nvSpPr>
        <cdr:spPr>
          <a:xfrm xmlns:a="http://schemas.openxmlformats.org/drawingml/2006/main">
            <a:off x="3287774" y="4411567"/>
            <a:ext cx="499881" cy="317312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16806" h="10668" fill="none" extrusionOk="0">
                <a:moveTo>
                  <a:pt x="16319" y="0"/>
                </a:moveTo>
                <a:lnTo>
                  <a:pt x="488" y="0"/>
                </a:lnTo>
                <a:lnTo>
                  <a:pt x="488" y="0"/>
                </a:lnTo>
                <a:lnTo>
                  <a:pt x="390" y="0"/>
                </a:lnTo>
                <a:lnTo>
                  <a:pt x="293" y="25"/>
                </a:lnTo>
                <a:lnTo>
                  <a:pt x="196" y="73"/>
                </a:lnTo>
                <a:lnTo>
                  <a:pt x="123" y="146"/>
                </a:lnTo>
                <a:lnTo>
                  <a:pt x="74" y="219"/>
                </a:lnTo>
                <a:lnTo>
                  <a:pt x="25" y="292"/>
                </a:lnTo>
                <a:lnTo>
                  <a:pt x="1" y="390"/>
                </a:lnTo>
                <a:lnTo>
                  <a:pt x="1" y="487"/>
                </a:lnTo>
                <a:lnTo>
                  <a:pt x="1" y="10181"/>
                </a:lnTo>
                <a:lnTo>
                  <a:pt x="1" y="10181"/>
                </a:lnTo>
                <a:lnTo>
                  <a:pt x="1" y="10278"/>
                </a:lnTo>
                <a:lnTo>
                  <a:pt x="25" y="10375"/>
                </a:lnTo>
                <a:lnTo>
                  <a:pt x="74" y="10448"/>
                </a:lnTo>
                <a:lnTo>
                  <a:pt x="123" y="10522"/>
                </a:lnTo>
                <a:lnTo>
                  <a:pt x="196" y="10570"/>
                </a:lnTo>
                <a:lnTo>
                  <a:pt x="293" y="10619"/>
                </a:lnTo>
                <a:lnTo>
                  <a:pt x="390" y="10643"/>
                </a:lnTo>
                <a:lnTo>
                  <a:pt x="488" y="10668"/>
                </a:lnTo>
                <a:lnTo>
                  <a:pt x="16319" y="10668"/>
                </a:lnTo>
                <a:lnTo>
                  <a:pt x="16319" y="10668"/>
                </a:lnTo>
                <a:lnTo>
                  <a:pt x="16416" y="10643"/>
                </a:lnTo>
                <a:lnTo>
                  <a:pt x="16513" y="10619"/>
                </a:lnTo>
                <a:lnTo>
                  <a:pt x="16611" y="10570"/>
                </a:lnTo>
                <a:lnTo>
                  <a:pt x="16684" y="10522"/>
                </a:lnTo>
                <a:lnTo>
                  <a:pt x="16733" y="10448"/>
                </a:lnTo>
                <a:lnTo>
                  <a:pt x="16781" y="10375"/>
                </a:lnTo>
                <a:lnTo>
                  <a:pt x="16806" y="10278"/>
                </a:lnTo>
                <a:lnTo>
                  <a:pt x="16806" y="10181"/>
                </a:lnTo>
                <a:lnTo>
                  <a:pt x="16806" y="487"/>
                </a:lnTo>
                <a:lnTo>
                  <a:pt x="16806" y="487"/>
                </a:lnTo>
                <a:lnTo>
                  <a:pt x="16806" y="390"/>
                </a:lnTo>
                <a:lnTo>
                  <a:pt x="16781" y="292"/>
                </a:lnTo>
                <a:lnTo>
                  <a:pt x="16733" y="219"/>
                </a:lnTo>
                <a:lnTo>
                  <a:pt x="16684" y="146"/>
                </a:lnTo>
                <a:lnTo>
                  <a:pt x="16611" y="73"/>
                </a:lnTo>
                <a:lnTo>
                  <a:pt x="16513" y="25"/>
                </a:lnTo>
                <a:lnTo>
                  <a:pt x="16416" y="0"/>
                </a:lnTo>
                <a:lnTo>
                  <a:pt x="16319" y="0"/>
                </a:lnTo>
                <a:lnTo>
                  <a:pt x="16319" y="0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40" name="Shape 2033"/>
          <cdr:cNvSpPr/>
        </cdr:nvSpPr>
        <cdr:spPr>
          <a:xfrm xmlns:a="http://schemas.openxmlformats.org/drawingml/2006/main">
            <a:off x="3523228" y="4381853"/>
            <a:ext cx="29001" cy="29744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975" h="1000" fill="none" extrusionOk="0">
                <a:moveTo>
                  <a:pt x="974" y="999"/>
                </a:moveTo>
                <a:lnTo>
                  <a:pt x="974" y="488"/>
                </a:lnTo>
                <a:lnTo>
                  <a:pt x="974" y="488"/>
                </a:lnTo>
                <a:lnTo>
                  <a:pt x="974" y="390"/>
                </a:lnTo>
                <a:lnTo>
                  <a:pt x="926" y="293"/>
                </a:lnTo>
                <a:lnTo>
                  <a:pt x="901" y="220"/>
                </a:lnTo>
                <a:lnTo>
                  <a:pt x="828" y="147"/>
                </a:lnTo>
                <a:lnTo>
                  <a:pt x="755" y="74"/>
                </a:lnTo>
                <a:lnTo>
                  <a:pt x="682" y="49"/>
                </a:lnTo>
                <a:lnTo>
                  <a:pt x="585" y="1"/>
                </a:lnTo>
                <a:lnTo>
                  <a:pt x="487" y="1"/>
                </a:lnTo>
                <a:lnTo>
                  <a:pt x="487" y="1"/>
                </a:lnTo>
                <a:lnTo>
                  <a:pt x="390" y="1"/>
                </a:lnTo>
                <a:lnTo>
                  <a:pt x="292" y="49"/>
                </a:lnTo>
                <a:lnTo>
                  <a:pt x="219" y="74"/>
                </a:lnTo>
                <a:lnTo>
                  <a:pt x="146" y="147"/>
                </a:lnTo>
                <a:lnTo>
                  <a:pt x="73" y="220"/>
                </a:lnTo>
                <a:lnTo>
                  <a:pt x="49" y="293"/>
                </a:lnTo>
                <a:lnTo>
                  <a:pt x="0" y="390"/>
                </a:lnTo>
                <a:lnTo>
                  <a:pt x="0" y="488"/>
                </a:lnTo>
                <a:lnTo>
                  <a:pt x="0" y="999"/>
                </a:lnTo>
              </a:path>
            </a:pathLst>
          </a:custGeom>
          <a:no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41" name="Shape 2034"/>
          <cdr:cNvSpPr/>
        </cdr:nvSpPr>
        <cdr:spPr>
          <a:xfrm xmlns:a="http://schemas.openxmlformats.org/drawingml/2006/main">
            <a:off x="3366030" y="4728852"/>
            <a:ext cx="72457" cy="97115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2436" h="3265" fill="none" extrusionOk="0">
                <a:moveTo>
                  <a:pt x="1340" y="1"/>
                </a:moveTo>
                <a:lnTo>
                  <a:pt x="49" y="2558"/>
                </a:lnTo>
                <a:lnTo>
                  <a:pt x="49" y="2558"/>
                </a:lnTo>
                <a:lnTo>
                  <a:pt x="24" y="2631"/>
                </a:lnTo>
                <a:lnTo>
                  <a:pt x="0" y="2728"/>
                </a:lnTo>
                <a:lnTo>
                  <a:pt x="0" y="2826"/>
                </a:lnTo>
                <a:lnTo>
                  <a:pt x="24" y="2923"/>
                </a:lnTo>
                <a:lnTo>
                  <a:pt x="73" y="2996"/>
                </a:lnTo>
                <a:lnTo>
                  <a:pt x="122" y="3094"/>
                </a:lnTo>
                <a:lnTo>
                  <a:pt x="195" y="3142"/>
                </a:lnTo>
                <a:lnTo>
                  <a:pt x="268" y="3215"/>
                </a:lnTo>
                <a:lnTo>
                  <a:pt x="268" y="3215"/>
                </a:lnTo>
                <a:lnTo>
                  <a:pt x="390" y="3240"/>
                </a:lnTo>
                <a:lnTo>
                  <a:pt x="487" y="3264"/>
                </a:lnTo>
                <a:lnTo>
                  <a:pt x="487" y="3264"/>
                </a:lnTo>
                <a:lnTo>
                  <a:pt x="633" y="3240"/>
                </a:lnTo>
                <a:lnTo>
                  <a:pt x="755" y="3191"/>
                </a:lnTo>
                <a:lnTo>
                  <a:pt x="853" y="3094"/>
                </a:lnTo>
                <a:lnTo>
                  <a:pt x="926" y="2996"/>
                </a:lnTo>
                <a:lnTo>
                  <a:pt x="2436" y="1"/>
                </a:lnTo>
              </a:path>
            </a:pathLst>
          </a:custGeom>
          <a:no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42" name="Shape 2035"/>
          <cdr:cNvSpPr/>
        </cdr:nvSpPr>
        <cdr:spPr>
          <a:xfrm xmlns:a="http://schemas.openxmlformats.org/drawingml/2006/main">
            <a:off x="3636940" y="4728853"/>
            <a:ext cx="72487" cy="97115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2437" h="3265" fill="none" extrusionOk="0">
                <a:moveTo>
                  <a:pt x="1" y="1"/>
                </a:moveTo>
                <a:lnTo>
                  <a:pt x="1511" y="2996"/>
                </a:lnTo>
                <a:lnTo>
                  <a:pt x="1511" y="2996"/>
                </a:lnTo>
                <a:lnTo>
                  <a:pt x="1584" y="3094"/>
                </a:lnTo>
                <a:lnTo>
                  <a:pt x="1681" y="3191"/>
                </a:lnTo>
                <a:lnTo>
                  <a:pt x="1803" y="3240"/>
                </a:lnTo>
                <a:lnTo>
                  <a:pt x="1949" y="3264"/>
                </a:lnTo>
                <a:lnTo>
                  <a:pt x="1949" y="3264"/>
                </a:lnTo>
                <a:lnTo>
                  <a:pt x="2047" y="3240"/>
                </a:lnTo>
                <a:lnTo>
                  <a:pt x="2168" y="3215"/>
                </a:lnTo>
                <a:lnTo>
                  <a:pt x="2168" y="3215"/>
                </a:lnTo>
                <a:lnTo>
                  <a:pt x="2241" y="3142"/>
                </a:lnTo>
                <a:lnTo>
                  <a:pt x="2315" y="3094"/>
                </a:lnTo>
                <a:lnTo>
                  <a:pt x="2363" y="2996"/>
                </a:lnTo>
                <a:lnTo>
                  <a:pt x="2412" y="2923"/>
                </a:lnTo>
                <a:lnTo>
                  <a:pt x="2436" y="2826"/>
                </a:lnTo>
                <a:lnTo>
                  <a:pt x="2436" y="2728"/>
                </a:lnTo>
                <a:lnTo>
                  <a:pt x="2412" y="2631"/>
                </a:lnTo>
                <a:lnTo>
                  <a:pt x="2388" y="2558"/>
                </a:lnTo>
                <a:lnTo>
                  <a:pt x="1097" y="1"/>
                </a:lnTo>
              </a:path>
            </a:pathLst>
          </a:custGeom>
          <a:no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43" name="Shape 2036"/>
          <cdr:cNvSpPr/>
        </cdr:nvSpPr>
        <cdr:spPr>
          <a:xfrm xmlns:a="http://schemas.openxmlformats.org/drawingml/2006/main">
            <a:off x="3316744" y="4440540"/>
            <a:ext cx="441939" cy="259370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14858" h="8720" fill="none" extrusionOk="0">
                <a:moveTo>
                  <a:pt x="1" y="0"/>
                </a:moveTo>
                <a:lnTo>
                  <a:pt x="1" y="8719"/>
                </a:lnTo>
                <a:lnTo>
                  <a:pt x="14857" y="8719"/>
                </a:lnTo>
                <a:lnTo>
                  <a:pt x="14857" y="0"/>
                </a:lnTo>
                <a:lnTo>
                  <a:pt x="1" y="0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44" name="Shape 2037"/>
          <cdr:cNvSpPr/>
        </cdr:nvSpPr>
        <cdr:spPr>
          <a:xfrm xmlns:a="http://schemas.openxmlformats.org/drawingml/2006/main">
            <a:off x="3392086" y="4504281"/>
            <a:ext cx="273885" cy="137686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9208" h="4629" fill="none" extrusionOk="0">
                <a:moveTo>
                  <a:pt x="9207" y="1"/>
                </a:moveTo>
                <a:lnTo>
                  <a:pt x="5213" y="3995"/>
                </a:lnTo>
                <a:lnTo>
                  <a:pt x="5213" y="3995"/>
                </a:lnTo>
                <a:lnTo>
                  <a:pt x="5140" y="4044"/>
                </a:lnTo>
                <a:lnTo>
                  <a:pt x="5067" y="4092"/>
                </a:lnTo>
                <a:lnTo>
                  <a:pt x="4969" y="4117"/>
                </a:lnTo>
                <a:lnTo>
                  <a:pt x="4872" y="4141"/>
                </a:lnTo>
                <a:lnTo>
                  <a:pt x="4774" y="4117"/>
                </a:lnTo>
                <a:lnTo>
                  <a:pt x="4677" y="4092"/>
                </a:lnTo>
                <a:lnTo>
                  <a:pt x="4604" y="4044"/>
                </a:lnTo>
                <a:lnTo>
                  <a:pt x="4531" y="3995"/>
                </a:lnTo>
                <a:lnTo>
                  <a:pt x="2582" y="2046"/>
                </a:lnTo>
                <a:lnTo>
                  <a:pt x="1" y="4628"/>
                </a:lnTo>
              </a:path>
            </a:pathLst>
          </a:custGeom>
          <a:no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45" name="Shape 2038"/>
          <cdr:cNvSpPr/>
        </cdr:nvSpPr>
        <cdr:spPr>
          <a:xfrm xmlns:a="http://schemas.openxmlformats.org/drawingml/2006/main">
            <a:off x="3591312" y="4498481"/>
            <a:ext cx="81886" cy="81886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2753" h="2753" fill="none" extrusionOk="0">
                <a:moveTo>
                  <a:pt x="0" y="1"/>
                </a:moveTo>
                <a:lnTo>
                  <a:pt x="2265" y="1"/>
                </a:lnTo>
                <a:lnTo>
                  <a:pt x="2265" y="1"/>
                </a:lnTo>
                <a:lnTo>
                  <a:pt x="2363" y="1"/>
                </a:lnTo>
                <a:lnTo>
                  <a:pt x="2460" y="25"/>
                </a:lnTo>
                <a:lnTo>
                  <a:pt x="2533" y="74"/>
                </a:lnTo>
                <a:lnTo>
                  <a:pt x="2606" y="147"/>
                </a:lnTo>
                <a:lnTo>
                  <a:pt x="2680" y="220"/>
                </a:lnTo>
                <a:lnTo>
                  <a:pt x="2728" y="293"/>
                </a:lnTo>
                <a:lnTo>
                  <a:pt x="2753" y="390"/>
                </a:lnTo>
                <a:lnTo>
                  <a:pt x="2753" y="488"/>
                </a:lnTo>
                <a:lnTo>
                  <a:pt x="2753" y="2753"/>
                </a:lnTo>
              </a:path>
            </a:pathLst>
          </a:custGeom>
          <a:no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</cdr:grpSp>
  </cdr:relSizeAnchor>
  <cdr:relSizeAnchor xmlns:cdr="http://schemas.openxmlformats.org/drawingml/2006/chartDrawing">
    <cdr:from>
      <cdr:x>0.78107</cdr:x>
      <cdr:y>0.45593</cdr:y>
    </cdr:from>
    <cdr:to>
      <cdr:x>0.85371</cdr:x>
      <cdr:y>0.54839</cdr:y>
    </cdr:to>
    <cdr:grpSp>
      <cdr:nvGrpSpPr>
        <cdr:cNvPr id="75" name="Shape 2232"/>
        <cdr:cNvGrpSpPr/>
      </cdr:nvGrpSpPr>
      <cdr:grpSpPr>
        <a:xfrm xmlns:a="http://schemas.openxmlformats.org/drawingml/2006/main">
          <a:off x="5887600" y="2744148"/>
          <a:ext cx="547551" cy="556498"/>
          <a:chOff x="3077298" y="5280570"/>
          <a:chExt cx="640421" cy="614333"/>
        </a:xfrm>
        <a:solidFill xmlns:a="http://schemas.openxmlformats.org/drawingml/2006/main">
          <a:schemeClr val="tx2">
            <a:lumMod val="60000"/>
            <a:lumOff val="40000"/>
          </a:schemeClr>
        </a:solidFill>
      </cdr:grpSpPr>
      <cdr:sp macro="" textlink="">
        <cdr:nvSpPr>
          <cdr:cNvPr id="47" name="Shape 2233"/>
          <cdr:cNvSpPr/>
        </cdr:nvSpPr>
        <cdr:spPr>
          <a:xfrm xmlns:a="http://schemas.openxmlformats.org/drawingml/2006/main">
            <a:off x="3558319" y="5280570"/>
            <a:ext cx="106514" cy="106513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3581" h="3581" fill="none" extrusionOk="0">
                <a:moveTo>
                  <a:pt x="1023" y="3410"/>
                </a:moveTo>
                <a:lnTo>
                  <a:pt x="1023" y="3410"/>
                </a:lnTo>
                <a:lnTo>
                  <a:pt x="1193" y="3483"/>
                </a:lnTo>
                <a:lnTo>
                  <a:pt x="1388" y="3532"/>
                </a:lnTo>
                <a:lnTo>
                  <a:pt x="1583" y="3556"/>
                </a:lnTo>
                <a:lnTo>
                  <a:pt x="1778" y="3581"/>
                </a:lnTo>
                <a:lnTo>
                  <a:pt x="1778" y="3581"/>
                </a:lnTo>
                <a:lnTo>
                  <a:pt x="1973" y="3556"/>
                </a:lnTo>
                <a:lnTo>
                  <a:pt x="2143" y="3532"/>
                </a:lnTo>
                <a:lnTo>
                  <a:pt x="2314" y="3508"/>
                </a:lnTo>
                <a:lnTo>
                  <a:pt x="2484" y="3435"/>
                </a:lnTo>
                <a:lnTo>
                  <a:pt x="2630" y="3361"/>
                </a:lnTo>
                <a:lnTo>
                  <a:pt x="2776" y="3264"/>
                </a:lnTo>
                <a:lnTo>
                  <a:pt x="2923" y="3167"/>
                </a:lnTo>
                <a:lnTo>
                  <a:pt x="3044" y="3045"/>
                </a:lnTo>
                <a:lnTo>
                  <a:pt x="3166" y="2923"/>
                </a:lnTo>
                <a:lnTo>
                  <a:pt x="3264" y="2801"/>
                </a:lnTo>
                <a:lnTo>
                  <a:pt x="3361" y="2631"/>
                </a:lnTo>
                <a:lnTo>
                  <a:pt x="3434" y="2485"/>
                </a:lnTo>
                <a:lnTo>
                  <a:pt x="3483" y="2314"/>
                </a:lnTo>
                <a:lnTo>
                  <a:pt x="3531" y="2144"/>
                </a:lnTo>
                <a:lnTo>
                  <a:pt x="3556" y="1973"/>
                </a:lnTo>
                <a:lnTo>
                  <a:pt x="3580" y="1803"/>
                </a:lnTo>
                <a:lnTo>
                  <a:pt x="3580" y="1803"/>
                </a:lnTo>
                <a:lnTo>
                  <a:pt x="3556" y="1608"/>
                </a:lnTo>
                <a:lnTo>
                  <a:pt x="3531" y="1437"/>
                </a:lnTo>
                <a:lnTo>
                  <a:pt x="3483" y="1267"/>
                </a:lnTo>
                <a:lnTo>
                  <a:pt x="3434" y="1096"/>
                </a:lnTo>
                <a:lnTo>
                  <a:pt x="3361" y="950"/>
                </a:lnTo>
                <a:lnTo>
                  <a:pt x="3264" y="804"/>
                </a:lnTo>
                <a:lnTo>
                  <a:pt x="3166" y="658"/>
                </a:lnTo>
                <a:lnTo>
                  <a:pt x="3044" y="536"/>
                </a:lnTo>
                <a:lnTo>
                  <a:pt x="2923" y="414"/>
                </a:lnTo>
                <a:lnTo>
                  <a:pt x="2776" y="317"/>
                </a:lnTo>
                <a:lnTo>
                  <a:pt x="2630" y="220"/>
                </a:lnTo>
                <a:lnTo>
                  <a:pt x="2484" y="147"/>
                </a:lnTo>
                <a:lnTo>
                  <a:pt x="2314" y="98"/>
                </a:lnTo>
                <a:lnTo>
                  <a:pt x="2143" y="49"/>
                </a:lnTo>
                <a:lnTo>
                  <a:pt x="1973" y="25"/>
                </a:lnTo>
                <a:lnTo>
                  <a:pt x="1778" y="0"/>
                </a:lnTo>
                <a:lnTo>
                  <a:pt x="1778" y="0"/>
                </a:lnTo>
                <a:lnTo>
                  <a:pt x="1607" y="25"/>
                </a:lnTo>
                <a:lnTo>
                  <a:pt x="1437" y="49"/>
                </a:lnTo>
                <a:lnTo>
                  <a:pt x="1266" y="98"/>
                </a:lnTo>
                <a:lnTo>
                  <a:pt x="1096" y="147"/>
                </a:lnTo>
                <a:lnTo>
                  <a:pt x="925" y="220"/>
                </a:lnTo>
                <a:lnTo>
                  <a:pt x="779" y="317"/>
                </a:lnTo>
                <a:lnTo>
                  <a:pt x="658" y="414"/>
                </a:lnTo>
                <a:lnTo>
                  <a:pt x="536" y="536"/>
                </a:lnTo>
                <a:lnTo>
                  <a:pt x="414" y="658"/>
                </a:lnTo>
                <a:lnTo>
                  <a:pt x="317" y="804"/>
                </a:lnTo>
                <a:lnTo>
                  <a:pt x="219" y="950"/>
                </a:lnTo>
                <a:lnTo>
                  <a:pt x="146" y="1096"/>
                </a:lnTo>
                <a:lnTo>
                  <a:pt x="73" y="1267"/>
                </a:lnTo>
                <a:lnTo>
                  <a:pt x="49" y="1437"/>
                </a:lnTo>
                <a:lnTo>
                  <a:pt x="24" y="1608"/>
                </a:lnTo>
                <a:lnTo>
                  <a:pt x="0" y="1803"/>
                </a:lnTo>
                <a:lnTo>
                  <a:pt x="0" y="1803"/>
                </a:lnTo>
                <a:lnTo>
                  <a:pt x="24" y="2071"/>
                </a:lnTo>
                <a:lnTo>
                  <a:pt x="97" y="2339"/>
                </a:lnTo>
                <a:lnTo>
                  <a:pt x="195" y="2582"/>
                </a:lnTo>
                <a:lnTo>
                  <a:pt x="317" y="2801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48" name="Shape 2234"/>
          <cdr:cNvSpPr/>
        </cdr:nvSpPr>
        <cdr:spPr>
          <a:xfrm xmlns:a="http://schemas.openxmlformats.org/drawingml/2006/main">
            <a:off x="3183782" y="5311709"/>
            <a:ext cx="105800" cy="105799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3557" h="3557" fill="none" extrusionOk="0">
                <a:moveTo>
                  <a:pt x="3191" y="2850"/>
                </a:moveTo>
                <a:lnTo>
                  <a:pt x="3191" y="2850"/>
                </a:lnTo>
                <a:lnTo>
                  <a:pt x="3313" y="2680"/>
                </a:lnTo>
                <a:lnTo>
                  <a:pt x="3410" y="2509"/>
                </a:lnTo>
                <a:lnTo>
                  <a:pt x="3483" y="2314"/>
                </a:lnTo>
                <a:lnTo>
                  <a:pt x="3532" y="2095"/>
                </a:lnTo>
                <a:lnTo>
                  <a:pt x="3532" y="2095"/>
                </a:lnTo>
                <a:lnTo>
                  <a:pt x="3556" y="1925"/>
                </a:lnTo>
                <a:lnTo>
                  <a:pt x="3556" y="1730"/>
                </a:lnTo>
                <a:lnTo>
                  <a:pt x="3556" y="1559"/>
                </a:lnTo>
                <a:lnTo>
                  <a:pt x="3508" y="1389"/>
                </a:lnTo>
                <a:lnTo>
                  <a:pt x="3459" y="1218"/>
                </a:lnTo>
                <a:lnTo>
                  <a:pt x="3410" y="1072"/>
                </a:lnTo>
                <a:lnTo>
                  <a:pt x="3337" y="902"/>
                </a:lnTo>
                <a:lnTo>
                  <a:pt x="3240" y="756"/>
                </a:lnTo>
                <a:lnTo>
                  <a:pt x="3142" y="634"/>
                </a:lnTo>
                <a:lnTo>
                  <a:pt x="3021" y="512"/>
                </a:lnTo>
                <a:lnTo>
                  <a:pt x="2899" y="390"/>
                </a:lnTo>
                <a:lnTo>
                  <a:pt x="2753" y="293"/>
                </a:lnTo>
                <a:lnTo>
                  <a:pt x="2606" y="196"/>
                </a:lnTo>
                <a:lnTo>
                  <a:pt x="2436" y="122"/>
                </a:lnTo>
                <a:lnTo>
                  <a:pt x="2266" y="74"/>
                </a:lnTo>
                <a:lnTo>
                  <a:pt x="2095" y="25"/>
                </a:lnTo>
                <a:lnTo>
                  <a:pt x="2095" y="25"/>
                </a:lnTo>
                <a:lnTo>
                  <a:pt x="1925" y="1"/>
                </a:lnTo>
                <a:lnTo>
                  <a:pt x="1730" y="1"/>
                </a:lnTo>
                <a:lnTo>
                  <a:pt x="1559" y="1"/>
                </a:lnTo>
                <a:lnTo>
                  <a:pt x="1389" y="25"/>
                </a:lnTo>
                <a:lnTo>
                  <a:pt x="1218" y="74"/>
                </a:lnTo>
                <a:lnTo>
                  <a:pt x="1072" y="147"/>
                </a:lnTo>
                <a:lnTo>
                  <a:pt x="902" y="220"/>
                </a:lnTo>
                <a:lnTo>
                  <a:pt x="756" y="317"/>
                </a:lnTo>
                <a:lnTo>
                  <a:pt x="634" y="415"/>
                </a:lnTo>
                <a:lnTo>
                  <a:pt x="512" y="537"/>
                </a:lnTo>
                <a:lnTo>
                  <a:pt x="390" y="658"/>
                </a:lnTo>
                <a:lnTo>
                  <a:pt x="293" y="804"/>
                </a:lnTo>
                <a:lnTo>
                  <a:pt x="195" y="951"/>
                </a:lnTo>
                <a:lnTo>
                  <a:pt x="122" y="1097"/>
                </a:lnTo>
                <a:lnTo>
                  <a:pt x="74" y="1267"/>
                </a:lnTo>
                <a:lnTo>
                  <a:pt x="25" y="1462"/>
                </a:lnTo>
                <a:lnTo>
                  <a:pt x="25" y="1462"/>
                </a:lnTo>
                <a:lnTo>
                  <a:pt x="1" y="1633"/>
                </a:lnTo>
                <a:lnTo>
                  <a:pt x="1" y="1803"/>
                </a:lnTo>
                <a:lnTo>
                  <a:pt x="1" y="1998"/>
                </a:lnTo>
                <a:lnTo>
                  <a:pt x="25" y="2168"/>
                </a:lnTo>
                <a:lnTo>
                  <a:pt x="74" y="2339"/>
                </a:lnTo>
                <a:lnTo>
                  <a:pt x="147" y="2485"/>
                </a:lnTo>
                <a:lnTo>
                  <a:pt x="220" y="2655"/>
                </a:lnTo>
                <a:lnTo>
                  <a:pt x="317" y="2777"/>
                </a:lnTo>
                <a:lnTo>
                  <a:pt x="415" y="2923"/>
                </a:lnTo>
                <a:lnTo>
                  <a:pt x="536" y="3045"/>
                </a:lnTo>
                <a:lnTo>
                  <a:pt x="658" y="3167"/>
                </a:lnTo>
                <a:lnTo>
                  <a:pt x="804" y="3264"/>
                </a:lnTo>
                <a:lnTo>
                  <a:pt x="950" y="3362"/>
                </a:lnTo>
                <a:lnTo>
                  <a:pt x="1096" y="3435"/>
                </a:lnTo>
                <a:lnTo>
                  <a:pt x="1267" y="3483"/>
                </a:lnTo>
                <a:lnTo>
                  <a:pt x="1462" y="3532"/>
                </a:lnTo>
                <a:lnTo>
                  <a:pt x="1462" y="3532"/>
                </a:lnTo>
                <a:lnTo>
                  <a:pt x="1705" y="3557"/>
                </a:lnTo>
                <a:lnTo>
                  <a:pt x="1973" y="3557"/>
                </a:lnTo>
                <a:lnTo>
                  <a:pt x="2217" y="3508"/>
                </a:lnTo>
                <a:lnTo>
                  <a:pt x="2460" y="3435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49" name="Shape 2235"/>
          <cdr:cNvSpPr/>
        </cdr:nvSpPr>
        <cdr:spPr>
          <a:xfrm xmlns:a="http://schemas.openxmlformats.org/drawingml/2006/main">
            <a:off x="3077298" y="5638423"/>
            <a:ext cx="106514" cy="106513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3581" h="3581" fill="none" extrusionOk="0">
                <a:moveTo>
                  <a:pt x="3215" y="707"/>
                </a:moveTo>
                <a:lnTo>
                  <a:pt x="3215" y="707"/>
                </a:lnTo>
                <a:lnTo>
                  <a:pt x="3093" y="585"/>
                </a:lnTo>
                <a:lnTo>
                  <a:pt x="2972" y="464"/>
                </a:lnTo>
                <a:lnTo>
                  <a:pt x="2850" y="342"/>
                </a:lnTo>
                <a:lnTo>
                  <a:pt x="2679" y="244"/>
                </a:lnTo>
                <a:lnTo>
                  <a:pt x="2679" y="244"/>
                </a:lnTo>
                <a:lnTo>
                  <a:pt x="2533" y="171"/>
                </a:lnTo>
                <a:lnTo>
                  <a:pt x="2363" y="98"/>
                </a:lnTo>
                <a:lnTo>
                  <a:pt x="2192" y="50"/>
                </a:lnTo>
                <a:lnTo>
                  <a:pt x="2022" y="25"/>
                </a:lnTo>
                <a:lnTo>
                  <a:pt x="1851" y="1"/>
                </a:lnTo>
                <a:lnTo>
                  <a:pt x="1681" y="25"/>
                </a:lnTo>
                <a:lnTo>
                  <a:pt x="1510" y="25"/>
                </a:lnTo>
                <a:lnTo>
                  <a:pt x="1340" y="74"/>
                </a:lnTo>
                <a:lnTo>
                  <a:pt x="1169" y="123"/>
                </a:lnTo>
                <a:lnTo>
                  <a:pt x="1023" y="196"/>
                </a:lnTo>
                <a:lnTo>
                  <a:pt x="877" y="269"/>
                </a:lnTo>
                <a:lnTo>
                  <a:pt x="731" y="366"/>
                </a:lnTo>
                <a:lnTo>
                  <a:pt x="585" y="488"/>
                </a:lnTo>
                <a:lnTo>
                  <a:pt x="463" y="610"/>
                </a:lnTo>
                <a:lnTo>
                  <a:pt x="341" y="731"/>
                </a:lnTo>
                <a:lnTo>
                  <a:pt x="244" y="902"/>
                </a:lnTo>
                <a:lnTo>
                  <a:pt x="244" y="902"/>
                </a:lnTo>
                <a:lnTo>
                  <a:pt x="171" y="1048"/>
                </a:lnTo>
                <a:lnTo>
                  <a:pt x="98" y="1219"/>
                </a:lnTo>
                <a:lnTo>
                  <a:pt x="49" y="1389"/>
                </a:lnTo>
                <a:lnTo>
                  <a:pt x="25" y="1560"/>
                </a:lnTo>
                <a:lnTo>
                  <a:pt x="0" y="1730"/>
                </a:lnTo>
                <a:lnTo>
                  <a:pt x="0" y="1900"/>
                </a:lnTo>
                <a:lnTo>
                  <a:pt x="25" y="2071"/>
                </a:lnTo>
                <a:lnTo>
                  <a:pt x="73" y="2241"/>
                </a:lnTo>
                <a:lnTo>
                  <a:pt x="122" y="2412"/>
                </a:lnTo>
                <a:lnTo>
                  <a:pt x="195" y="2558"/>
                </a:lnTo>
                <a:lnTo>
                  <a:pt x="268" y="2729"/>
                </a:lnTo>
                <a:lnTo>
                  <a:pt x="366" y="2850"/>
                </a:lnTo>
                <a:lnTo>
                  <a:pt x="463" y="2996"/>
                </a:lnTo>
                <a:lnTo>
                  <a:pt x="609" y="3118"/>
                </a:lnTo>
                <a:lnTo>
                  <a:pt x="731" y="3240"/>
                </a:lnTo>
                <a:lnTo>
                  <a:pt x="901" y="3337"/>
                </a:lnTo>
                <a:lnTo>
                  <a:pt x="901" y="3337"/>
                </a:lnTo>
                <a:lnTo>
                  <a:pt x="1048" y="3410"/>
                </a:lnTo>
                <a:lnTo>
                  <a:pt x="1218" y="3484"/>
                </a:lnTo>
                <a:lnTo>
                  <a:pt x="1389" y="3532"/>
                </a:lnTo>
                <a:lnTo>
                  <a:pt x="1559" y="3557"/>
                </a:lnTo>
                <a:lnTo>
                  <a:pt x="1730" y="3581"/>
                </a:lnTo>
                <a:lnTo>
                  <a:pt x="1900" y="3581"/>
                </a:lnTo>
                <a:lnTo>
                  <a:pt x="2071" y="3557"/>
                </a:lnTo>
                <a:lnTo>
                  <a:pt x="2241" y="3508"/>
                </a:lnTo>
                <a:lnTo>
                  <a:pt x="2411" y="3459"/>
                </a:lnTo>
                <a:lnTo>
                  <a:pt x="2558" y="3410"/>
                </a:lnTo>
                <a:lnTo>
                  <a:pt x="2704" y="3313"/>
                </a:lnTo>
                <a:lnTo>
                  <a:pt x="2850" y="3216"/>
                </a:lnTo>
                <a:lnTo>
                  <a:pt x="2996" y="3118"/>
                </a:lnTo>
                <a:lnTo>
                  <a:pt x="3118" y="2996"/>
                </a:lnTo>
                <a:lnTo>
                  <a:pt x="3240" y="2850"/>
                </a:lnTo>
                <a:lnTo>
                  <a:pt x="3337" y="2704"/>
                </a:lnTo>
                <a:lnTo>
                  <a:pt x="3337" y="2704"/>
                </a:lnTo>
                <a:lnTo>
                  <a:pt x="3459" y="2412"/>
                </a:lnTo>
                <a:lnTo>
                  <a:pt x="3532" y="2144"/>
                </a:lnTo>
                <a:lnTo>
                  <a:pt x="3581" y="1852"/>
                </a:lnTo>
                <a:lnTo>
                  <a:pt x="3556" y="1560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50" name="Shape 2236"/>
          <cdr:cNvSpPr/>
        </cdr:nvSpPr>
        <cdr:spPr>
          <a:xfrm xmlns:a="http://schemas.openxmlformats.org/drawingml/2006/main">
            <a:off x="3338809" y="5789817"/>
            <a:ext cx="105800" cy="105086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3557" h="3533" fill="none" extrusionOk="0">
                <a:moveTo>
                  <a:pt x="1389" y="1"/>
                </a:moveTo>
                <a:lnTo>
                  <a:pt x="1389" y="1"/>
                </a:lnTo>
                <a:lnTo>
                  <a:pt x="1194" y="50"/>
                </a:lnTo>
                <a:lnTo>
                  <a:pt x="999" y="147"/>
                </a:lnTo>
                <a:lnTo>
                  <a:pt x="804" y="245"/>
                </a:lnTo>
                <a:lnTo>
                  <a:pt x="634" y="366"/>
                </a:lnTo>
                <a:lnTo>
                  <a:pt x="634" y="366"/>
                </a:lnTo>
                <a:lnTo>
                  <a:pt x="488" y="488"/>
                </a:lnTo>
                <a:lnTo>
                  <a:pt x="390" y="634"/>
                </a:lnTo>
                <a:lnTo>
                  <a:pt x="268" y="780"/>
                </a:lnTo>
                <a:lnTo>
                  <a:pt x="195" y="926"/>
                </a:lnTo>
                <a:lnTo>
                  <a:pt x="122" y="1073"/>
                </a:lnTo>
                <a:lnTo>
                  <a:pt x="74" y="1243"/>
                </a:lnTo>
                <a:lnTo>
                  <a:pt x="25" y="1414"/>
                </a:lnTo>
                <a:lnTo>
                  <a:pt x="0" y="1584"/>
                </a:lnTo>
                <a:lnTo>
                  <a:pt x="0" y="1755"/>
                </a:lnTo>
                <a:lnTo>
                  <a:pt x="0" y="1925"/>
                </a:lnTo>
                <a:lnTo>
                  <a:pt x="25" y="2096"/>
                </a:lnTo>
                <a:lnTo>
                  <a:pt x="74" y="2266"/>
                </a:lnTo>
                <a:lnTo>
                  <a:pt x="122" y="2412"/>
                </a:lnTo>
                <a:lnTo>
                  <a:pt x="195" y="2583"/>
                </a:lnTo>
                <a:lnTo>
                  <a:pt x="293" y="2729"/>
                </a:lnTo>
                <a:lnTo>
                  <a:pt x="415" y="2875"/>
                </a:lnTo>
                <a:lnTo>
                  <a:pt x="415" y="2875"/>
                </a:lnTo>
                <a:lnTo>
                  <a:pt x="536" y="3021"/>
                </a:lnTo>
                <a:lnTo>
                  <a:pt x="658" y="3143"/>
                </a:lnTo>
                <a:lnTo>
                  <a:pt x="804" y="3240"/>
                </a:lnTo>
                <a:lnTo>
                  <a:pt x="950" y="3313"/>
                </a:lnTo>
                <a:lnTo>
                  <a:pt x="1121" y="3386"/>
                </a:lnTo>
                <a:lnTo>
                  <a:pt x="1267" y="3459"/>
                </a:lnTo>
                <a:lnTo>
                  <a:pt x="1437" y="3484"/>
                </a:lnTo>
                <a:lnTo>
                  <a:pt x="1608" y="3508"/>
                </a:lnTo>
                <a:lnTo>
                  <a:pt x="1778" y="3532"/>
                </a:lnTo>
                <a:lnTo>
                  <a:pt x="1949" y="3508"/>
                </a:lnTo>
                <a:lnTo>
                  <a:pt x="2119" y="3484"/>
                </a:lnTo>
                <a:lnTo>
                  <a:pt x="2290" y="3435"/>
                </a:lnTo>
                <a:lnTo>
                  <a:pt x="2460" y="3386"/>
                </a:lnTo>
                <a:lnTo>
                  <a:pt x="2606" y="3313"/>
                </a:lnTo>
                <a:lnTo>
                  <a:pt x="2777" y="3216"/>
                </a:lnTo>
                <a:lnTo>
                  <a:pt x="2923" y="3118"/>
                </a:lnTo>
                <a:lnTo>
                  <a:pt x="2923" y="3118"/>
                </a:lnTo>
                <a:lnTo>
                  <a:pt x="3045" y="2997"/>
                </a:lnTo>
                <a:lnTo>
                  <a:pt x="3167" y="2851"/>
                </a:lnTo>
                <a:lnTo>
                  <a:pt x="3264" y="2704"/>
                </a:lnTo>
                <a:lnTo>
                  <a:pt x="3361" y="2558"/>
                </a:lnTo>
                <a:lnTo>
                  <a:pt x="3435" y="2412"/>
                </a:lnTo>
                <a:lnTo>
                  <a:pt x="3483" y="2242"/>
                </a:lnTo>
                <a:lnTo>
                  <a:pt x="3532" y="2071"/>
                </a:lnTo>
                <a:lnTo>
                  <a:pt x="3556" y="1901"/>
                </a:lnTo>
                <a:lnTo>
                  <a:pt x="3556" y="1730"/>
                </a:lnTo>
                <a:lnTo>
                  <a:pt x="3556" y="1560"/>
                </a:lnTo>
                <a:lnTo>
                  <a:pt x="3532" y="1389"/>
                </a:lnTo>
                <a:lnTo>
                  <a:pt x="3483" y="1219"/>
                </a:lnTo>
                <a:lnTo>
                  <a:pt x="3410" y="1048"/>
                </a:lnTo>
                <a:lnTo>
                  <a:pt x="3337" y="902"/>
                </a:lnTo>
                <a:lnTo>
                  <a:pt x="3264" y="756"/>
                </a:lnTo>
                <a:lnTo>
                  <a:pt x="3142" y="610"/>
                </a:lnTo>
                <a:lnTo>
                  <a:pt x="3142" y="610"/>
                </a:lnTo>
                <a:lnTo>
                  <a:pt x="2972" y="415"/>
                </a:lnTo>
                <a:lnTo>
                  <a:pt x="2753" y="245"/>
                </a:lnTo>
                <a:lnTo>
                  <a:pt x="2533" y="123"/>
                </a:lnTo>
                <a:lnTo>
                  <a:pt x="2314" y="50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51" name="Shape 2237"/>
          <cdr:cNvSpPr/>
        </cdr:nvSpPr>
        <cdr:spPr>
          <a:xfrm xmlns:a="http://schemas.openxmlformats.org/drawingml/2006/main">
            <a:off x="3611919" y="5559480"/>
            <a:ext cx="105800" cy="106513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3557" h="3581" fill="none" extrusionOk="0">
                <a:moveTo>
                  <a:pt x="0" y="2022"/>
                </a:moveTo>
                <a:lnTo>
                  <a:pt x="0" y="2022"/>
                </a:lnTo>
                <a:lnTo>
                  <a:pt x="25" y="2216"/>
                </a:lnTo>
                <a:lnTo>
                  <a:pt x="98" y="2411"/>
                </a:lnTo>
                <a:lnTo>
                  <a:pt x="98" y="2411"/>
                </a:lnTo>
                <a:lnTo>
                  <a:pt x="171" y="2557"/>
                </a:lnTo>
                <a:lnTo>
                  <a:pt x="244" y="2728"/>
                </a:lnTo>
                <a:lnTo>
                  <a:pt x="341" y="2874"/>
                </a:lnTo>
                <a:lnTo>
                  <a:pt x="463" y="2996"/>
                </a:lnTo>
                <a:lnTo>
                  <a:pt x="585" y="3118"/>
                </a:lnTo>
                <a:lnTo>
                  <a:pt x="707" y="3239"/>
                </a:lnTo>
                <a:lnTo>
                  <a:pt x="853" y="3337"/>
                </a:lnTo>
                <a:lnTo>
                  <a:pt x="999" y="3410"/>
                </a:lnTo>
                <a:lnTo>
                  <a:pt x="1169" y="3483"/>
                </a:lnTo>
                <a:lnTo>
                  <a:pt x="1340" y="3532"/>
                </a:lnTo>
                <a:lnTo>
                  <a:pt x="1510" y="3556"/>
                </a:lnTo>
                <a:lnTo>
                  <a:pt x="1681" y="3580"/>
                </a:lnTo>
                <a:lnTo>
                  <a:pt x="1851" y="3580"/>
                </a:lnTo>
                <a:lnTo>
                  <a:pt x="2022" y="3556"/>
                </a:lnTo>
                <a:lnTo>
                  <a:pt x="2192" y="3532"/>
                </a:lnTo>
                <a:lnTo>
                  <a:pt x="2363" y="3459"/>
                </a:lnTo>
                <a:lnTo>
                  <a:pt x="2363" y="3459"/>
                </a:lnTo>
                <a:lnTo>
                  <a:pt x="2533" y="3410"/>
                </a:lnTo>
                <a:lnTo>
                  <a:pt x="2704" y="3312"/>
                </a:lnTo>
                <a:lnTo>
                  <a:pt x="2850" y="3215"/>
                </a:lnTo>
                <a:lnTo>
                  <a:pt x="2972" y="3093"/>
                </a:lnTo>
                <a:lnTo>
                  <a:pt x="3093" y="2971"/>
                </a:lnTo>
                <a:lnTo>
                  <a:pt x="3215" y="2850"/>
                </a:lnTo>
                <a:lnTo>
                  <a:pt x="3288" y="2704"/>
                </a:lnTo>
                <a:lnTo>
                  <a:pt x="3386" y="2557"/>
                </a:lnTo>
                <a:lnTo>
                  <a:pt x="3434" y="2387"/>
                </a:lnTo>
                <a:lnTo>
                  <a:pt x="3483" y="2216"/>
                </a:lnTo>
                <a:lnTo>
                  <a:pt x="3532" y="2070"/>
                </a:lnTo>
                <a:lnTo>
                  <a:pt x="3556" y="1875"/>
                </a:lnTo>
                <a:lnTo>
                  <a:pt x="3556" y="1705"/>
                </a:lnTo>
                <a:lnTo>
                  <a:pt x="3532" y="1534"/>
                </a:lnTo>
                <a:lnTo>
                  <a:pt x="3507" y="1364"/>
                </a:lnTo>
                <a:lnTo>
                  <a:pt x="3434" y="1194"/>
                </a:lnTo>
                <a:lnTo>
                  <a:pt x="3434" y="1194"/>
                </a:lnTo>
                <a:lnTo>
                  <a:pt x="3361" y="1023"/>
                </a:lnTo>
                <a:lnTo>
                  <a:pt x="3288" y="853"/>
                </a:lnTo>
                <a:lnTo>
                  <a:pt x="3191" y="706"/>
                </a:lnTo>
                <a:lnTo>
                  <a:pt x="3069" y="585"/>
                </a:lnTo>
                <a:lnTo>
                  <a:pt x="2947" y="463"/>
                </a:lnTo>
                <a:lnTo>
                  <a:pt x="2825" y="341"/>
                </a:lnTo>
                <a:lnTo>
                  <a:pt x="2679" y="268"/>
                </a:lnTo>
                <a:lnTo>
                  <a:pt x="2533" y="171"/>
                </a:lnTo>
                <a:lnTo>
                  <a:pt x="2363" y="122"/>
                </a:lnTo>
                <a:lnTo>
                  <a:pt x="2192" y="73"/>
                </a:lnTo>
                <a:lnTo>
                  <a:pt x="2022" y="24"/>
                </a:lnTo>
                <a:lnTo>
                  <a:pt x="1851" y="24"/>
                </a:lnTo>
                <a:lnTo>
                  <a:pt x="1681" y="0"/>
                </a:lnTo>
                <a:lnTo>
                  <a:pt x="1510" y="24"/>
                </a:lnTo>
                <a:lnTo>
                  <a:pt x="1340" y="73"/>
                </a:lnTo>
                <a:lnTo>
                  <a:pt x="1169" y="122"/>
                </a:lnTo>
                <a:lnTo>
                  <a:pt x="1169" y="122"/>
                </a:lnTo>
                <a:lnTo>
                  <a:pt x="974" y="195"/>
                </a:lnTo>
                <a:lnTo>
                  <a:pt x="804" y="292"/>
                </a:lnTo>
                <a:lnTo>
                  <a:pt x="658" y="390"/>
                </a:lnTo>
                <a:lnTo>
                  <a:pt x="512" y="512"/>
                </a:lnTo>
                <a:lnTo>
                  <a:pt x="390" y="658"/>
                </a:lnTo>
                <a:lnTo>
                  <a:pt x="293" y="804"/>
                </a:lnTo>
                <a:lnTo>
                  <a:pt x="195" y="950"/>
                </a:lnTo>
                <a:lnTo>
                  <a:pt x="122" y="1120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52" name="Shape 2238"/>
          <cdr:cNvSpPr/>
        </cdr:nvSpPr>
        <cdr:spPr>
          <a:xfrm xmlns:a="http://schemas.openxmlformats.org/drawingml/2006/main">
            <a:off x="3289552" y="5466738"/>
            <a:ext cx="224598" cy="225341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7551" h="7576" fill="none" extrusionOk="0">
                <a:moveTo>
                  <a:pt x="0" y="3776"/>
                </a:moveTo>
                <a:lnTo>
                  <a:pt x="0" y="3776"/>
                </a:lnTo>
                <a:lnTo>
                  <a:pt x="25" y="3410"/>
                </a:lnTo>
                <a:lnTo>
                  <a:pt x="73" y="3021"/>
                </a:lnTo>
                <a:lnTo>
                  <a:pt x="171" y="2655"/>
                </a:lnTo>
                <a:lnTo>
                  <a:pt x="293" y="2314"/>
                </a:lnTo>
                <a:lnTo>
                  <a:pt x="463" y="1973"/>
                </a:lnTo>
                <a:lnTo>
                  <a:pt x="658" y="1681"/>
                </a:lnTo>
                <a:lnTo>
                  <a:pt x="877" y="1389"/>
                </a:lnTo>
                <a:lnTo>
                  <a:pt x="1121" y="1121"/>
                </a:lnTo>
                <a:lnTo>
                  <a:pt x="1389" y="877"/>
                </a:lnTo>
                <a:lnTo>
                  <a:pt x="1656" y="658"/>
                </a:lnTo>
                <a:lnTo>
                  <a:pt x="1973" y="463"/>
                </a:lnTo>
                <a:lnTo>
                  <a:pt x="2314" y="293"/>
                </a:lnTo>
                <a:lnTo>
                  <a:pt x="2655" y="171"/>
                </a:lnTo>
                <a:lnTo>
                  <a:pt x="3020" y="74"/>
                </a:lnTo>
                <a:lnTo>
                  <a:pt x="3386" y="25"/>
                </a:lnTo>
                <a:lnTo>
                  <a:pt x="3775" y="1"/>
                </a:lnTo>
                <a:lnTo>
                  <a:pt x="3775" y="1"/>
                </a:lnTo>
                <a:lnTo>
                  <a:pt x="4165" y="25"/>
                </a:lnTo>
                <a:lnTo>
                  <a:pt x="4555" y="74"/>
                </a:lnTo>
                <a:lnTo>
                  <a:pt x="4896" y="171"/>
                </a:lnTo>
                <a:lnTo>
                  <a:pt x="5261" y="293"/>
                </a:lnTo>
                <a:lnTo>
                  <a:pt x="5578" y="463"/>
                </a:lnTo>
                <a:lnTo>
                  <a:pt x="5894" y="658"/>
                </a:lnTo>
                <a:lnTo>
                  <a:pt x="6186" y="877"/>
                </a:lnTo>
                <a:lnTo>
                  <a:pt x="6454" y="1121"/>
                </a:lnTo>
                <a:lnTo>
                  <a:pt x="6698" y="1389"/>
                </a:lnTo>
                <a:lnTo>
                  <a:pt x="6917" y="1681"/>
                </a:lnTo>
                <a:lnTo>
                  <a:pt x="7112" y="1973"/>
                </a:lnTo>
                <a:lnTo>
                  <a:pt x="7258" y="2314"/>
                </a:lnTo>
                <a:lnTo>
                  <a:pt x="7404" y="2655"/>
                </a:lnTo>
                <a:lnTo>
                  <a:pt x="7477" y="3021"/>
                </a:lnTo>
                <a:lnTo>
                  <a:pt x="7550" y="3410"/>
                </a:lnTo>
                <a:lnTo>
                  <a:pt x="7550" y="3776"/>
                </a:lnTo>
                <a:lnTo>
                  <a:pt x="7550" y="3776"/>
                </a:lnTo>
                <a:lnTo>
                  <a:pt x="7550" y="4165"/>
                </a:lnTo>
                <a:lnTo>
                  <a:pt x="7477" y="4555"/>
                </a:lnTo>
                <a:lnTo>
                  <a:pt x="7404" y="4920"/>
                </a:lnTo>
                <a:lnTo>
                  <a:pt x="7258" y="5261"/>
                </a:lnTo>
                <a:lnTo>
                  <a:pt x="7112" y="5578"/>
                </a:lnTo>
                <a:lnTo>
                  <a:pt x="6917" y="5895"/>
                </a:lnTo>
                <a:lnTo>
                  <a:pt x="6698" y="6187"/>
                </a:lnTo>
                <a:lnTo>
                  <a:pt x="6454" y="6455"/>
                </a:lnTo>
                <a:lnTo>
                  <a:pt x="6186" y="6698"/>
                </a:lnTo>
                <a:lnTo>
                  <a:pt x="5894" y="6917"/>
                </a:lnTo>
                <a:lnTo>
                  <a:pt x="5578" y="7112"/>
                </a:lnTo>
                <a:lnTo>
                  <a:pt x="5261" y="7258"/>
                </a:lnTo>
                <a:lnTo>
                  <a:pt x="4896" y="7405"/>
                </a:lnTo>
                <a:lnTo>
                  <a:pt x="4555" y="7478"/>
                </a:lnTo>
                <a:lnTo>
                  <a:pt x="4165" y="7551"/>
                </a:lnTo>
                <a:lnTo>
                  <a:pt x="3775" y="7575"/>
                </a:lnTo>
                <a:lnTo>
                  <a:pt x="3775" y="7575"/>
                </a:lnTo>
                <a:lnTo>
                  <a:pt x="3386" y="7551"/>
                </a:lnTo>
                <a:lnTo>
                  <a:pt x="3020" y="7478"/>
                </a:lnTo>
                <a:lnTo>
                  <a:pt x="2655" y="7405"/>
                </a:lnTo>
                <a:lnTo>
                  <a:pt x="2314" y="7258"/>
                </a:lnTo>
                <a:lnTo>
                  <a:pt x="1973" y="7112"/>
                </a:lnTo>
                <a:lnTo>
                  <a:pt x="1656" y="6917"/>
                </a:lnTo>
                <a:lnTo>
                  <a:pt x="1389" y="6698"/>
                </a:lnTo>
                <a:lnTo>
                  <a:pt x="1121" y="6455"/>
                </a:lnTo>
                <a:lnTo>
                  <a:pt x="877" y="6187"/>
                </a:lnTo>
                <a:lnTo>
                  <a:pt x="658" y="5895"/>
                </a:lnTo>
                <a:lnTo>
                  <a:pt x="463" y="5578"/>
                </a:lnTo>
                <a:lnTo>
                  <a:pt x="293" y="5261"/>
                </a:lnTo>
                <a:lnTo>
                  <a:pt x="171" y="4920"/>
                </a:lnTo>
                <a:lnTo>
                  <a:pt x="73" y="4555"/>
                </a:lnTo>
                <a:lnTo>
                  <a:pt x="25" y="4165"/>
                </a:lnTo>
                <a:lnTo>
                  <a:pt x="0" y="3776"/>
                </a:lnTo>
                <a:lnTo>
                  <a:pt x="0" y="3776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53" name="Shape 2239"/>
          <cdr:cNvSpPr/>
        </cdr:nvSpPr>
        <cdr:spPr>
          <a:xfrm xmlns:a="http://schemas.openxmlformats.org/drawingml/2006/main">
            <a:off x="3236667" y="5364597"/>
            <a:ext cx="97085" cy="126085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3264" h="4239" fill="none" extrusionOk="0">
                <a:moveTo>
                  <a:pt x="0" y="1"/>
                </a:moveTo>
                <a:lnTo>
                  <a:pt x="3264" y="4238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54" name="Shape 2240"/>
          <cdr:cNvSpPr/>
        </cdr:nvSpPr>
        <cdr:spPr>
          <a:xfrm xmlns:a="http://schemas.openxmlformats.org/drawingml/2006/main">
            <a:off x="3475007" y="5334169"/>
            <a:ext cx="136942" cy="159398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4604" h="5359" fill="none" extrusionOk="0">
                <a:moveTo>
                  <a:pt x="0" y="5359"/>
                </a:moveTo>
                <a:lnTo>
                  <a:pt x="4603" y="1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55" name="Shape 2241"/>
          <cdr:cNvSpPr/>
        </cdr:nvSpPr>
        <cdr:spPr>
          <a:xfrm xmlns:a="http://schemas.openxmlformats.org/drawingml/2006/main">
            <a:off x="3513407" y="5593506"/>
            <a:ext cx="151427" cy="19601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5091" h="659" fill="none" extrusionOk="0">
                <a:moveTo>
                  <a:pt x="5090" y="658"/>
                </a:moveTo>
                <a:lnTo>
                  <a:pt x="0" y="1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56" name="Shape 2242"/>
          <cdr:cNvSpPr/>
        </cdr:nvSpPr>
        <cdr:spPr>
          <a:xfrm xmlns:a="http://schemas.openxmlformats.org/drawingml/2006/main">
            <a:off x="3391694" y="5691301"/>
            <a:ext cx="5830" cy="150713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196" h="5067" fill="none" extrusionOk="0">
                <a:moveTo>
                  <a:pt x="0" y="5067"/>
                </a:moveTo>
                <a:lnTo>
                  <a:pt x="195" y="1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  <cdr:sp macro="" textlink="">
        <cdr:nvSpPr>
          <cdr:cNvPr id="57" name="Shape 2243"/>
          <cdr:cNvSpPr/>
        </cdr:nvSpPr>
        <cdr:spPr>
          <a:xfrm xmlns:a="http://schemas.openxmlformats.org/drawingml/2006/main">
            <a:off x="3130183" y="5622473"/>
            <a:ext cx="168084" cy="69601"/>
          </a:xfrm>
          <a:custGeom xmlns:a="http://schemas.openxmlformats.org/drawingml/2006/main">
            <a:avLst/>
            <a:gdLst/>
            <a:ahLst/>
            <a:cxnLst/>
            <a:rect l="0" t="0" r="0" b="0"/>
            <a:pathLst>
              <a:path w="5651" h="2340" fill="none" extrusionOk="0">
                <a:moveTo>
                  <a:pt x="0" y="2339"/>
                </a:moveTo>
                <a:lnTo>
                  <a:pt x="5651" y="1"/>
                </a:lnTo>
              </a:path>
            </a:pathLst>
          </a:custGeom>
          <a:grpFill xmlns:a="http://schemas.openxmlformats.org/drawingml/2006/main"/>
          <a:ln xmlns:a="http://schemas.openxmlformats.org/drawingml/2006/main"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 anchorCtr="0">
            <a:noAutofit/>
          </a:bodyPr>
          <a:lstStyle xmlns:a="http://schemas.openxmlformats.org/drawingml/2006/main"/>
          <a:p xmlns:a="http://schemas.openxmlformats.org/drawingml/2006/main">
            <a:endParaRPr lang="es-ES"/>
          </a:p>
        </cdr:txBody>
      </cdr:sp>
    </cdr:grpSp>
  </cdr:relSizeAnchor>
  <cdr:relSizeAnchor xmlns:cdr="http://schemas.openxmlformats.org/drawingml/2006/chartDrawing">
    <cdr:from>
      <cdr:x>0.86924</cdr:x>
      <cdr:y>0.71138</cdr:y>
    </cdr:from>
    <cdr:to>
      <cdr:x>0.94551</cdr:x>
      <cdr:y>0.78718</cdr:y>
    </cdr:to>
    <cdr:pic>
      <cdr:nvPicPr>
        <cdr:cNvPr id="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552242" y="4281649"/>
          <a:ext cx="574912" cy="4562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0.86514</cdr:x>
      <cdr:y>0.69942</cdr:y>
    </cdr:from>
    <cdr:to>
      <cdr:x>0.95249</cdr:x>
      <cdr:y>0.79513</cdr:y>
    </cdr:to>
    <cdr:sp macro="" textlink="">
      <cdr:nvSpPr>
        <cdr:cNvPr id="63" name="Rectángulo redondeado 62"/>
        <cdr:cNvSpPr/>
      </cdr:nvSpPr>
      <cdr:spPr>
        <a:xfrm xmlns:a="http://schemas.openxmlformats.org/drawingml/2006/main">
          <a:off x="6521314" y="4209642"/>
          <a:ext cx="658446" cy="57606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548235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/>
        </a:p>
      </cdr:txBody>
    </cdr:sp>
  </cdr:relSizeAnchor>
  <cdr:relSizeAnchor xmlns:cdr="http://schemas.openxmlformats.org/drawingml/2006/chartDrawing">
    <cdr:from>
      <cdr:x>0.1108</cdr:x>
      <cdr:y>0.44818</cdr:y>
    </cdr:from>
    <cdr:to>
      <cdr:x>0.20633</cdr:x>
      <cdr:y>0.53564</cdr:y>
    </cdr:to>
    <cdr:sp macro="" textlink="">
      <cdr:nvSpPr>
        <cdr:cNvPr id="64" name="Rectángulo redondeado 63"/>
        <cdr:cNvSpPr/>
      </cdr:nvSpPr>
      <cdr:spPr>
        <a:xfrm xmlns:a="http://schemas.openxmlformats.org/drawingml/2006/main">
          <a:off x="835173" y="2697473"/>
          <a:ext cx="720080" cy="52641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4">
              <a:lumMod val="75000"/>
            </a:schemeClr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/>
        </a:p>
      </cdr:txBody>
    </cdr:sp>
  </cdr:relSizeAnchor>
  <cdr:relSizeAnchor xmlns:cdr="http://schemas.openxmlformats.org/drawingml/2006/chartDrawing">
    <cdr:from>
      <cdr:x>0.03025</cdr:x>
      <cdr:y>0.70573</cdr:y>
    </cdr:from>
    <cdr:to>
      <cdr:x>0.1108</cdr:x>
      <cdr:y>0.80561</cdr:y>
    </cdr:to>
    <cdr:sp macro="" textlink="">
      <cdr:nvSpPr>
        <cdr:cNvPr id="71" name="Rectángulo redondeado 70"/>
        <cdr:cNvSpPr/>
      </cdr:nvSpPr>
      <cdr:spPr>
        <a:xfrm xmlns:a="http://schemas.openxmlformats.org/drawingml/2006/main">
          <a:off x="228034" y="4247643"/>
          <a:ext cx="607138" cy="60115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548235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/>
        </a:p>
      </cdr:txBody>
    </cdr:sp>
  </cdr:relSizeAnchor>
  <cdr:relSizeAnchor xmlns:cdr="http://schemas.openxmlformats.org/drawingml/2006/chartDrawing">
    <cdr:from>
      <cdr:x>0.30607</cdr:x>
      <cdr:y>0.05337</cdr:y>
    </cdr:from>
    <cdr:to>
      <cdr:x>0.39738</cdr:x>
      <cdr:y>0.17835</cdr:y>
    </cdr:to>
    <cdr:sp macro="" textlink="">
      <cdr:nvSpPr>
        <cdr:cNvPr id="28" name="Rectángulo redondeado 27"/>
        <cdr:cNvSpPr/>
      </cdr:nvSpPr>
      <cdr:spPr>
        <a:xfrm xmlns:a="http://schemas.openxmlformats.org/drawingml/2006/main">
          <a:off x="2307115" y="321223"/>
          <a:ext cx="688298" cy="75222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CC6F2F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/>
        </a:p>
      </cdr:txBody>
    </cdr:sp>
  </cdr:relSizeAnchor>
  <cdr:relSizeAnchor xmlns:cdr="http://schemas.openxmlformats.org/drawingml/2006/chartDrawing">
    <cdr:from>
      <cdr:x>0.76994</cdr:x>
      <cdr:y>0.44818</cdr:y>
    </cdr:from>
    <cdr:to>
      <cdr:x>0.86547</cdr:x>
      <cdr:y>0.55533</cdr:y>
    </cdr:to>
    <cdr:sp macro="" textlink="">
      <cdr:nvSpPr>
        <cdr:cNvPr id="29" name="Rectángulo redondeado 28"/>
        <cdr:cNvSpPr/>
      </cdr:nvSpPr>
      <cdr:spPr>
        <a:xfrm xmlns:a="http://schemas.openxmlformats.org/drawingml/2006/main">
          <a:off x="5803723" y="2697473"/>
          <a:ext cx="720081" cy="64492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CC6F2F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22713" y="0"/>
            <a:ext cx="30003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endParaRPr lang="es-ES" altLang="es-ES"/>
          </a:p>
          <a:p>
            <a:endParaRPr lang="es-ES" altLang="es-E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30003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" altLang="es-ES"/>
              <a:t>SOCIEDAD FORAL DE SERVICIOS INFORMÁTICOS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53575"/>
            <a:ext cx="30003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E015DFB3-0EFD-4846-8608-5CD45B6A4EB6}" type="slidenum">
              <a:rPr lang="es-ES" altLang="es-ES"/>
              <a:pPr/>
              <a:t>‹Nº›</a:t>
            </a:fld>
            <a:r>
              <a:rPr lang="es-ES" altLang="es-ES"/>
              <a:t> </a:t>
            </a:r>
          </a:p>
        </p:txBody>
      </p:sp>
      <p:pic>
        <p:nvPicPr>
          <p:cNvPr id="29702" name="Picture 6" descr="logo-iz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33350"/>
            <a:ext cx="1949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433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923088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1116013"/>
            <a:ext cx="50260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5613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922713" y="0"/>
            <a:ext cx="30003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s-ES" altLang="es-ES" sz="12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r"/>
            <a:endParaRPr lang="es-ES" altLang="es-ES" sz="12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9493250"/>
            <a:ext cx="30003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s-ES" altLang="es-ES" sz="1000">
                <a:solidFill>
                  <a:srgbClr val="969696"/>
                </a:solidFill>
                <a:latin typeface="Trebuchet MS" panose="020B0603020202020204" pitchFamily="34" charset="0"/>
              </a:rPr>
              <a:t>SOCIEDAD FORAL DE SERVICIOS INFORMÁTICOS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921125" y="9494838"/>
            <a:ext cx="30003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15B90162-2392-4123-B5EE-5609C45D12B9}" type="slidenum">
              <a:rPr lang="es-ES" altLang="es-ES" sz="1000">
                <a:solidFill>
                  <a:srgbClr val="000000"/>
                </a:solidFill>
                <a:latin typeface="Trebuchet MS" panose="020B0603020202020204" pitchFamily="34" charset="0"/>
              </a:rPr>
              <a:pPr algn="r"/>
              <a:t>‹Nº›</a:t>
            </a:fld>
            <a:r>
              <a:rPr lang="es-ES" altLang="es-ES" sz="100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3085" name="Picture 13" descr="logo-iz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33350"/>
            <a:ext cx="1949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9107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rebuchet MS" panose="020B0603020202020204" pitchFamily="34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1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897777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340741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63784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155857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54407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344382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37511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53365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310894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55955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49325" y="755650"/>
            <a:ext cx="5027613" cy="3770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2150" y="5029200"/>
            <a:ext cx="5537200" cy="42751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sz="1000" dirty="0"/>
              <a:t>El análisis de la oferta y la demanda muestra las siguientes conclusiones</a:t>
            </a:r>
            <a:r>
              <a:rPr lang="es-ES" sz="10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Existe una </a:t>
            </a:r>
            <a:r>
              <a:rPr lang="es-ES" sz="1000" b="1" dirty="0"/>
              <a:t>necesidad unánime </a:t>
            </a:r>
            <a:r>
              <a:rPr lang="es-ES" sz="1000" dirty="0"/>
              <a:t>del </a:t>
            </a:r>
            <a:r>
              <a:rPr lang="es-ES" sz="1000" b="1" dirty="0"/>
              <a:t>uso eficiente de los datos </a:t>
            </a:r>
            <a:r>
              <a:rPr lang="es-ES" sz="1000" dirty="0"/>
              <a:t>en las empresas locales que no está cubierta por la oferta actual. Se considera promover e incentivar servicios de </a:t>
            </a:r>
            <a:r>
              <a:rPr lang="es-ES" sz="1000" b="1" dirty="0"/>
              <a:t>Business </a:t>
            </a:r>
            <a:r>
              <a:rPr lang="es-ES" sz="1000" b="1" dirty="0" err="1"/>
              <a:t>Intelligence</a:t>
            </a:r>
            <a:r>
              <a:rPr lang="es-ES" sz="1000" b="1" dirty="0"/>
              <a:t> y Data </a:t>
            </a:r>
            <a:r>
              <a:rPr lang="es-ES" sz="1000" b="1" dirty="0" err="1"/>
              <a:t>Analytics</a:t>
            </a:r>
            <a:r>
              <a:rPr lang="es-ES" sz="1000" dirty="0"/>
              <a:t> por parte de las empresas locales y de las entidades públicas.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En éste ámbito, la </a:t>
            </a:r>
            <a:r>
              <a:rPr lang="es-ES" sz="1000" b="1" dirty="0"/>
              <a:t>falta</a:t>
            </a:r>
            <a:r>
              <a:rPr lang="es-ES" sz="1000" dirty="0"/>
              <a:t> de </a:t>
            </a:r>
            <a:r>
              <a:rPr lang="es-ES" sz="1000" b="1" dirty="0"/>
              <a:t>empresas tractoras </a:t>
            </a:r>
            <a:r>
              <a:rPr lang="es-ES" sz="1000" dirty="0"/>
              <a:t>o </a:t>
            </a:r>
            <a:r>
              <a:rPr lang="es-ES" sz="1000" b="1" dirty="0"/>
              <a:t>casos de éxito dificultan el progreso </a:t>
            </a:r>
            <a:r>
              <a:rPr lang="es-ES" sz="1000" dirty="0"/>
              <a:t>de los sistemas de análisis de datos en la comarca.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Se observa también una </a:t>
            </a:r>
            <a:r>
              <a:rPr lang="es-ES" sz="1000" b="1" dirty="0"/>
              <a:t>demanda de la formación digital </a:t>
            </a:r>
            <a:r>
              <a:rPr lang="es-ES" sz="1000" dirty="0"/>
              <a:t>que puede ser considerada desde el sector público en el ámbito de promover competencias digitales y </a:t>
            </a:r>
            <a:r>
              <a:rPr lang="es-ES" sz="1000" b="1" dirty="0"/>
              <a:t>existe un nicho de mercado </a:t>
            </a:r>
            <a:r>
              <a:rPr lang="es-ES" sz="1000" dirty="0"/>
              <a:t>para el desarrollo del e-</a:t>
            </a:r>
            <a:r>
              <a:rPr lang="es-ES" sz="1000" dirty="0" err="1"/>
              <a:t>learning</a:t>
            </a:r>
            <a:r>
              <a:rPr lang="es-ES" sz="1000" dirty="0"/>
              <a:t> ad hoc o personalizado.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Existen empresas con el </a:t>
            </a:r>
            <a:r>
              <a:rPr lang="es-ES" sz="1000" b="1" dirty="0"/>
              <a:t>potencial tecnológico</a:t>
            </a:r>
            <a:r>
              <a:rPr lang="es-ES" sz="1000" dirty="0"/>
              <a:t> para desarrollar soluciones de </a:t>
            </a:r>
            <a:r>
              <a:rPr lang="es-ES" sz="1000" b="1" dirty="0" err="1"/>
              <a:t>Ciberseguridad</a:t>
            </a:r>
            <a:r>
              <a:rPr lang="es-ES" sz="1000" b="1" dirty="0"/>
              <a:t> y Cloud Computing </a:t>
            </a:r>
            <a:r>
              <a:rPr lang="es-ES" sz="1000" dirty="0"/>
              <a:t>cuya </a:t>
            </a:r>
            <a:r>
              <a:rPr lang="es-ES" sz="1000" b="1" dirty="0"/>
              <a:t>demanda</a:t>
            </a:r>
            <a:r>
              <a:rPr lang="es-ES" sz="1000" dirty="0"/>
              <a:t> potencial es </a:t>
            </a:r>
            <a:r>
              <a:rPr lang="es-ES" sz="1000" b="1" dirty="0"/>
              <a:t>alta</a:t>
            </a:r>
            <a:r>
              <a:rPr lang="es-ES" sz="1000" dirty="0"/>
              <a:t> pero no es una </a:t>
            </a:r>
            <a:r>
              <a:rPr lang="es-ES" sz="1000" b="1" dirty="0"/>
              <a:t>prioridad a corto plazo por falta de incentivos.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Se observa una </a:t>
            </a:r>
            <a:r>
              <a:rPr lang="es-ES" sz="1000" b="1" dirty="0"/>
              <a:t>buena cobertura </a:t>
            </a:r>
            <a:r>
              <a:rPr lang="es-ES" sz="1000" dirty="0"/>
              <a:t>en las tecnologías de </a:t>
            </a:r>
            <a:r>
              <a:rPr lang="es-ES" sz="1000" b="1" dirty="0"/>
              <a:t>gestión interna y externa</a:t>
            </a:r>
            <a:r>
              <a:rPr lang="es-ES" sz="1000" dirty="0"/>
              <a:t>, </a:t>
            </a:r>
            <a:r>
              <a:rPr lang="es-ES" sz="1000" b="1" dirty="0"/>
              <a:t>automatización de procesos productivos </a:t>
            </a:r>
            <a:r>
              <a:rPr lang="es-ES" sz="1000" dirty="0"/>
              <a:t>a través de</a:t>
            </a:r>
            <a:r>
              <a:rPr lang="es-ES" sz="1000" b="1" dirty="0"/>
              <a:t> las ingenierías de desarrollo de producto y proceso locales</a:t>
            </a:r>
            <a:r>
              <a:rPr lang="es-ES" sz="1000" dirty="0"/>
              <a:t>. Aun así algunas empresas han mostrado un nivel tecnológico con mucho potencial de mejora.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En cuanto a la </a:t>
            </a:r>
            <a:r>
              <a:rPr lang="es-ES" sz="1000" b="1" dirty="0" err="1"/>
              <a:t>sensórica</a:t>
            </a:r>
            <a:r>
              <a:rPr lang="es-ES" sz="1000" b="1" dirty="0"/>
              <a:t> avanzada</a:t>
            </a:r>
            <a:r>
              <a:rPr lang="es-ES" sz="1000" dirty="0"/>
              <a:t>, existe una gran cantidad de empresas locales que ofrecen servicios relacionados a este ámbito, sin embargo parece que la demanda va más en relación al siguiente paso, que es la </a:t>
            </a:r>
            <a:r>
              <a:rPr lang="es-ES" sz="1000" b="1" dirty="0"/>
              <a:t>explotación de los datos</a:t>
            </a:r>
            <a:r>
              <a:rPr lang="es-ES" sz="1000" dirty="0"/>
              <a:t> de los mismos, por lo que existe un </a:t>
            </a:r>
            <a:r>
              <a:rPr lang="es-ES" sz="1000" b="1" dirty="0"/>
              <a:t>gran potencial de creación de nuevos modelos de negocio para los mismos</a:t>
            </a:r>
            <a:r>
              <a:rPr lang="es-ES" sz="1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5103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0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4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83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4218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84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68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12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78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72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65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6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14-12-2017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57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267D2D5D-EC25-4910-86F2-6D497A74295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14-12-2017</a:t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2B7DD97A-894F-4AA6-AA74-E12A8D8174D8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28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0.png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9.png"/><Relationship Id="rId5" Type="http://schemas.openxmlformats.org/officeDocument/2006/relationships/image" Target="../media/image42.jpeg"/><Relationship Id="rId10" Type="http://schemas.openxmlformats.org/officeDocument/2006/relationships/image" Target="../media/image8.png"/><Relationship Id="rId4" Type="http://schemas.openxmlformats.org/officeDocument/2006/relationships/image" Target="../media/image4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27984" y="3155934"/>
            <a:ext cx="4068960" cy="136815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ES" altLang="es-ES" sz="3200" dirty="0" smtClean="0">
                <a:latin typeface="Calibri" panose="020F0502020204030204" pitchFamily="34" charset="0"/>
              </a:rPr>
              <a:t>Plan de acción </a:t>
            </a:r>
            <a:br>
              <a:rPr lang="es-ES" altLang="es-ES" sz="3200" dirty="0" smtClean="0">
                <a:latin typeface="Calibri" panose="020F0502020204030204" pitchFamily="34" charset="0"/>
              </a:rPr>
            </a:br>
            <a:r>
              <a:rPr lang="es-ES" altLang="es-ES" sz="3200" dirty="0" smtClean="0">
                <a:latin typeface="Calibri" panose="020F0502020204030204" pitchFamily="34" charset="0"/>
              </a:rPr>
              <a:t>Industria 4.0</a:t>
            </a:r>
            <a:endParaRPr lang="es-ES" altLang="es-ES" sz="3200" b="1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23819"/>
            <a:ext cx="2448272" cy="1901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433190" y="4753802"/>
            <a:ext cx="4095986" cy="55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GB" altLang="es-E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altLang="es-E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Irun • 09 de </a:t>
            </a:r>
            <a:r>
              <a:rPr lang="en-GB" altLang="es-E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Octubre</a:t>
            </a:r>
            <a:r>
              <a:rPr lang="en-GB" altLang="es-E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2017</a:t>
            </a:r>
          </a:p>
        </p:txBody>
      </p:sp>
      <p:pic>
        <p:nvPicPr>
          <p:cNvPr id="9" name="Imagen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904880" cy="578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Resultado de imagen de idom consul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31912"/>
            <a:ext cx="1008112" cy="563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6" y="188640"/>
            <a:ext cx="4245658" cy="4293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1052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/>
          <p:cNvSpPr/>
          <p:nvPr/>
        </p:nvSpPr>
        <p:spPr>
          <a:xfrm>
            <a:off x="4788744" y="1484784"/>
            <a:ext cx="3959720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Elipse 1"/>
          <p:cNvSpPr/>
          <p:nvPr/>
        </p:nvSpPr>
        <p:spPr>
          <a:xfrm>
            <a:off x="4789061" y="1473054"/>
            <a:ext cx="791051" cy="78447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ítulo 5"/>
          <p:cNvSpPr txBox="1">
            <a:spLocks/>
          </p:cNvSpPr>
          <p:nvPr/>
        </p:nvSpPr>
        <p:spPr>
          <a:xfrm>
            <a:off x="512191" y="962203"/>
            <a:ext cx="7886699" cy="3785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rgbClr val="1F4E79"/>
                </a:solidFill>
                <a:latin typeface="+mn-lt"/>
              </a:rPr>
              <a:t>Plan de acción y próximos pasos</a:t>
            </a:r>
          </a:p>
        </p:txBody>
      </p:sp>
      <p:pic>
        <p:nvPicPr>
          <p:cNvPr id="9" name="Imagen 8" descr="Resultado de imagen de idom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cte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21248"/>
            <a:ext cx="1373633" cy="874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717"/>
            <a:ext cx="9144000" cy="582283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4788744" y="3911183"/>
            <a:ext cx="3959720" cy="2232248"/>
          </a:xfrm>
          <a:prstGeom prst="roundRect">
            <a:avLst/>
          </a:prstGeom>
          <a:solidFill>
            <a:srgbClr val="FFEEBD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468264" y="1484784"/>
            <a:ext cx="3959720" cy="2232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468264" y="3911183"/>
            <a:ext cx="3959720" cy="2232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48" y="1629845"/>
            <a:ext cx="487748" cy="487748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468264" y="1484784"/>
            <a:ext cx="791051" cy="7844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Elipse 24"/>
          <p:cNvSpPr/>
          <p:nvPr/>
        </p:nvSpPr>
        <p:spPr>
          <a:xfrm>
            <a:off x="467405" y="3911183"/>
            <a:ext cx="791051" cy="78447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/>
          <p:cNvSpPr/>
          <p:nvPr/>
        </p:nvSpPr>
        <p:spPr>
          <a:xfrm>
            <a:off x="4789061" y="3918052"/>
            <a:ext cx="791051" cy="78447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2" y="4026800"/>
            <a:ext cx="553236" cy="55323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58" y="4013576"/>
            <a:ext cx="655056" cy="65505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2" y="1575792"/>
            <a:ext cx="578993" cy="578993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1333238" y="1588837"/>
            <a:ext cx="290730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+mn-lt"/>
              </a:rPr>
              <a:t>Fomento de la cultura digital 4.0</a:t>
            </a:r>
            <a:endParaRPr lang="es-E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667145" y="1698735"/>
            <a:ext cx="2907306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+mn-lt"/>
              </a:rPr>
              <a:t>Formación digital</a:t>
            </a:r>
            <a:endParaRPr lang="es-E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207545" y="3999786"/>
            <a:ext cx="3075847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+mn-lt"/>
              </a:rPr>
              <a:t>Implantaciones y micro-implantaciones</a:t>
            </a:r>
            <a:endParaRPr lang="es-E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641280" y="4128434"/>
            <a:ext cx="2907306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+mn-lt"/>
              </a:rPr>
              <a:t>Incentivar la oferta local</a:t>
            </a:r>
            <a:endParaRPr lang="es-E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86312" y="2341900"/>
            <a:ext cx="3841672" cy="12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Definir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competencias digitales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y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adaptar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planes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formación</a:t>
            </a:r>
          </a:p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Desarrollo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plataformas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Vigilancia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Tecnológica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accesibles y gratuitas</a:t>
            </a:r>
          </a:p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Incentivar la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transferencia tecnológica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4847768" y="2295366"/>
            <a:ext cx="3841672" cy="12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Desarrollar </a:t>
            </a:r>
            <a:r>
              <a:rPr lang="es-ES" sz="1600" b="1" dirty="0" err="1">
                <a:solidFill>
                  <a:schemeClr val="tx1"/>
                </a:solidFill>
                <a:latin typeface="+mn-lt"/>
              </a:rPr>
              <a:t>MOOCs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y </a:t>
            </a:r>
            <a:r>
              <a:rPr lang="es-ES" sz="1600" b="1" dirty="0" err="1">
                <a:solidFill>
                  <a:schemeClr val="tx1"/>
                </a:solidFill>
                <a:latin typeface="+mn-lt"/>
              </a:rPr>
              <a:t>Webinars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en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herramientas demandadas</a:t>
            </a:r>
          </a:p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  <a:latin typeface="+mn-lt"/>
              </a:rPr>
              <a:t>Formación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en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análisis de datos avanzado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Excel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avanzado y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Business </a:t>
            </a:r>
            <a:r>
              <a:rPr lang="es-ES" sz="1600" b="1" dirty="0" err="1">
                <a:solidFill>
                  <a:schemeClr val="tx1"/>
                </a:solidFill>
                <a:latin typeface="+mn-lt"/>
              </a:rPr>
              <a:t>Intelligence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  <a:latin typeface="+mn-lt"/>
              </a:rPr>
              <a:t>Talleres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de herramientas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formativas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86312" y="4836426"/>
            <a:ext cx="3841672" cy="131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  <a:latin typeface="+mn-lt"/>
              </a:rPr>
              <a:t>Financiar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implantaciones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y micro-implantaciones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demandadas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.</a:t>
            </a:r>
            <a:endParaRPr lang="es-ES" sz="1600" b="1" dirty="0">
              <a:solidFill>
                <a:schemeClr val="tx1"/>
              </a:solidFill>
              <a:latin typeface="+mn-lt"/>
            </a:endParaRPr>
          </a:p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Servicios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Data </a:t>
            </a:r>
            <a:r>
              <a:rPr lang="es-ES" sz="1600" b="1" dirty="0" err="1">
                <a:solidFill>
                  <a:schemeClr val="tx1"/>
                </a:solidFill>
                <a:latin typeface="+mn-lt"/>
              </a:rPr>
              <a:t>Analytics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 avanzados</a:t>
            </a:r>
          </a:p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Servicios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ERP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y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CRM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integrados</a:t>
            </a:r>
          </a:p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Apoyo en la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infraestructura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847768" y="4789892"/>
            <a:ext cx="3841672" cy="126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Creación de un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programa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local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que permita a la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oferta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disponer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clientes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para el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desarrollo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soluciones digitales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que sean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beneficiosos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para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ambas partes</a:t>
            </a:r>
          </a:p>
          <a:p>
            <a:pPr marL="174625" indent="-17462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  <a:latin typeface="+mn-lt"/>
              </a:rPr>
              <a:t>Apoyo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proyectos de innovación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2768508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717"/>
            <a:ext cx="9144000" cy="5822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890" y="1700808"/>
            <a:ext cx="264341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Resultado de imagen de felix baumgart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90" y="1700808"/>
            <a:ext cx="245025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/>
          <a:srcRect l="20126" t="1092" r="3658" b="-1092"/>
          <a:stretch/>
        </p:blipFill>
        <p:spPr>
          <a:xfrm>
            <a:off x="6110330" y="1700808"/>
            <a:ext cx="269478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ángulo redondeado 6"/>
          <p:cNvSpPr/>
          <p:nvPr/>
        </p:nvSpPr>
        <p:spPr bwMode="auto">
          <a:xfrm>
            <a:off x="338890" y="4117491"/>
            <a:ext cx="8625598" cy="1759781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lang="es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marR="0" indent="-17145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lang="es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marR="0" indent="-17145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lang="es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marR="0" indent="-17145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kumimoji="0" lang="es-ES" sz="1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ecnologías muy avanzadas</a:t>
            </a:r>
          </a:p>
          <a:p>
            <a:pPr marL="171450" marR="0" indent="-17145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</a:rPr>
              <a:t>Buena financiación</a:t>
            </a:r>
          </a:p>
          <a:p>
            <a:pPr marL="171450" marR="0" indent="-17145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</a:rPr>
              <a:t>Gran experiencia y reconocimiento del sector</a:t>
            </a:r>
          </a:p>
          <a:p>
            <a:pPr marL="171450" marR="0" indent="-17145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s-ES" sz="1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Socios colaboradores</a:t>
            </a:r>
          </a:p>
          <a:p>
            <a:pPr marL="171450" marR="0" indent="-17145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</a:rPr>
              <a:t>Asesoramiento experto</a:t>
            </a:r>
          </a:p>
          <a:p>
            <a:pPr marL="171450" marR="0" indent="-17145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</a:rPr>
              <a:t>Entrenamiento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38105" y="1052736"/>
            <a:ext cx="726779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Berlin Sans FB" panose="020E0602020502020306" pitchFamily="34" charset="0"/>
              </a:rPr>
              <a:t>FELIX BAUMGARTNER - Octubre 2012 – Triple Record Histórico 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338890" y="4207992"/>
            <a:ext cx="3513030" cy="386704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r>
              <a:rPr kumimoji="0" lang="es-E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Felix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contaba con</a:t>
            </a:r>
          </a:p>
        </p:txBody>
      </p:sp>
      <p:sp>
        <p:nvSpPr>
          <p:cNvPr id="16" name="Rectángulo redondeado 15"/>
          <p:cNvSpPr/>
          <p:nvPr/>
        </p:nvSpPr>
        <p:spPr bwMode="auto">
          <a:xfrm>
            <a:off x="4218208" y="4277411"/>
            <a:ext cx="4825969" cy="700851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s-E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Subió a 30.000 metros de altura… abrió la escotilla… y saltó…pero lo hizo porque allí arriba </a:t>
            </a:r>
            <a:r>
              <a:rPr kumimoji="0" lang="es-E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no había oxigeno</a:t>
            </a:r>
            <a:r>
              <a:rPr kumimoji="0" lang="es-E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3979141" y="4867573"/>
            <a:ext cx="4825969" cy="1009699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s-E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Llegado el momento, no saltar… </a:t>
            </a:r>
          </a:p>
          <a:p>
            <a:pPr marR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s-ES" sz="32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NO FUE UNA OPCIÓN</a:t>
            </a:r>
            <a:endParaRPr kumimoji="0" lang="es-ES" sz="24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4" name="Imagen 23" descr="Resultado de imagen de idom consult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octef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21248"/>
            <a:ext cx="1373633" cy="8747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50010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" name="Imagen 39" descr="Resultado de imagen de idom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cte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21248"/>
            <a:ext cx="1373633" cy="87472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4702" y="1700807"/>
            <a:ext cx="6818098" cy="4445537"/>
          </a:xfrm>
          <a:prstGeom prst="rect">
            <a:avLst/>
          </a:prstGeom>
        </p:spPr>
      </p:pic>
      <p:sp>
        <p:nvSpPr>
          <p:cNvPr id="71" name="CuadroTexto 70"/>
          <p:cNvSpPr txBox="1"/>
          <p:nvPr/>
        </p:nvSpPr>
        <p:spPr>
          <a:xfrm>
            <a:off x="83402" y="2348880"/>
            <a:ext cx="528158" cy="2952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Complejidad</a:t>
            </a:r>
          </a:p>
        </p:txBody>
      </p:sp>
      <p:sp>
        <p:nvSpPr>
          <p:cNvPr id="72" name="Rectángulo redondeado 71"/>
          <p:cNvSpPr/>
          <p:nvPr/>
        </p:nvSpPr>
        <p:spPr bwMode="auto">
          <a:xfrm>
            <a:off x="7596336" y="2204864"/>
            <a:ext cx="1270232" cy="3672408"/>
          </a:xfrm>
          <a:prstGeom prst="roundRect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El Proyecto</a:t>
            </a:r>
            <a:r>
              <a:rPr kumimoji="0" lang="es-E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CONNECT </a:t>
            </a:r>
            <a:r>
              <a:rPr kumimoji="0" lang="es-ES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Innovatión</a:t>
            </a:r>
            <a:r>
              <a:rPr kumimoji="0" lang="es-E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Bai</a:t>
            </a:r>
            <a:r>
              <a:rPr kumimoji="0" lang="es-E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! tiene como uno de sus objetivos que las empresas de la Comarca </a:t>
            </a:r>
            <a:r>
              <a:rPr kumimoji="0" lang="es-E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 suban al tren de la cuarta revolución industrial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6948264" y="4077072"/>
            <a:ext cx="64807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717"/>
            <a:ext cx="9144000" cy="582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69875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italización, El Fondo, Tecnolog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61" y="4620663"/>
            <a:ext cx="2249837" cy="1903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68259"/>
            <a:ext cx="1781175" cy="2389741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835943" y="49919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“Mejorar es cambiar; ser perfecto es cambiar a menudo”</a:t>
            </a:r>
          </a:p>
          <a:p>
            <a:pPr algn="r"/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		</a:t>
            </a:r>
            <a:r>
              <a:rPr lang="es-ES" sz="1400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Winston Churchill</a:t>
            </a:r>
            <a:endParaRPr lang="es-E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Forma 17"/>
          <p:cNvSpPr/>
          <p:nvPr/>
        </p:nvSpPr>
        <p:spPr>
          <a:xfrm>
            <a:off x="1835943" y="2812949"/>
            <a:ext cx="1767229" cy="1767229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lecha circular 18"/>
          <p:cNvSpPr/>
          <p:nvPr/>
        </p:nvSpPr>
        <p:spPr>
          <a:xfrm>
            <a:off x="5368890" y="2336115"/>
            <a:ext cx="1877276" cy="1984448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ángulo redondeado 7"/>
          <p:cNvSpPr/>
          <p:nvPr/>
        </p:nvSpPr>
        <p:spPr>
          <a:xfrm>
            <a:off x="133502" y="2588911"/>
            <a:ext cx="1852043" cy="158290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Open Sans"/>
              </a:rPr>
              <a:t>Reflexión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3543926" y="2601491"/>
            <a:ext cx="1852043" cy="1570323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Plan de Acción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7172573" y="2601491"/>
            <a:ext cx="1852043" cy="1570323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851" y="2756643"/>
            <a:ext cx="1231965" cy="1227533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2002970" y="1308539"/>
            <a:ext cx="6929952" cy="788083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ES" sz="2400" b="1" dirty="0">
                <a:solidFill>
                  <a:srgbClr val="1F4E79"/>
                </a:solidFill>
              </a:rPr>
              <a:t>do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tiene un comienzo</a:t>
            </a:r>
          </a:p>
          <a:p>
            <a:pPr algn="ctr"/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Diagnósticos de Industria 4.0 </a:t>
            </a:r>
          </a:p>
        </p:txBody>
      </p:sp>
      <p:sp>
        <p:nvSpPr>
          <p:cNvPr id="27" name="Flecha doblada 26"/>
          <p:cNvSpPr/>
          <p:nvPr/>
        </p:nvSpPr>
        <p:spPr>
          <a:xfrm rot="5400000" flipV="1">
            <a:off x="914900" y="1539128"/>
            <a:ext cx="844342" cy="997743"/>
          </a:xfrm>
          <a:prstGeom prst="bentArrow">
            <a:avLst>
              <a:gd name="adj1" fmla="val 19843"/>
              <a:gd name="adj2" fmla="val 25000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4" name="Imagen 23" descr="Resultado de imagen de idom consul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octef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21248"/>
            <a:ext cx="1373633" cy="8747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24196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Resultado de imagen de idom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octe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717"/>
            <a:ext cx="9144000" cy="582283"/>
          </a:xfrm>
          <a:prstGeom prst="rect">
            <a:avLst/>
          </a:prstGeom>
        </p:spPr>
      </p:pic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16621208"/>
              </p:ext>
            </p:extLst>
          </p:nvPr>
        </p:nvGraphicFramePr>
        <p:xfrm>
          <a:off x="0" y="2129899"/>
          <a:ext cx="4824536" cy="414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ítulo 5"/>
          <p:cNvSpPr txBox="1">
            <a:spLocks/>
          </p:cNvSpPr>
          <p:nvPr/>
        </p:nvSpPr>
        <p:spPr>
          <a:xfrm>
            <a:off x="422875" y="898390"/>
            <a:ext cx="7886699" cy="3785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rgbClr val="1F4E79"/>
                </a:solidFill>
                <a:latin typeface="+mn-lt"/>
              </a:rPr>
              <a:t>Caracterización de las 15 empresas participantes</a:t>
            </a:r>
          </a:p>
        </p:txBody>
      </p:sp>
      <p:graphicFrame>
        <p:nvGraphicFramePr>
          <p:cNvPr id="36" name="Gráfico 3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2311369"/>
              </p:ext>
            </p:extLst>
          </p:nvPr>
        </p:nvGraphicFramePr>
        <p:xfrm>
          <a:off x="3995936" y="1919750"/>
          <a:ext cx="5148064" cy="364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Rectángulo redondeado 36"/>
          <p:cNvSpPr/>
          <p:nvPr/>
        </p:nvSpPr>
        <p:spPr>
          <a:xfrm>
            <a:off x="683568" y="1479283"/>
            <a:ext cx="3528392" cy="468209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4894617" y="1412776"/>
            <a:ext cx="3301301" cy="474859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366225" y="1696222"/>
            <a:ext cx="214292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31147"/>
                </a:solidFill>
                <a:latin typeface="+mn-lt"/>
              </a:rPr>
              <a:t>Sector</a:t>
            </a:r>
            <a:endParaRPr lang="es-ES" sz="1600" b="1" dirty="0">
              <a:solidFill>
                <a:srgbClr val="031147"/>
              </a:solidFill>
              <a:latin typeface="+mn-lt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525421" y="1624292"/>
            <a:ext cx="214292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31147"/>
                </a:solidFill>
                <a:latin typeface="+mn-lt"/>
              </a:rPr>
              <a:t>Nº empleados</a:t>
            </a:r>
            <a:endParaRPr lang="es-ES" sz="1600" b="1" dirty="0">
              <a:solidFill>
                <a:srgbClr val="031147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92" y="1600457"/>
            <a:ext cx="374247" cy="3742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35" y="1596285"/>
            <a:ext cx="434580" cy="434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8278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0" name="Imagen 39" descr="Resultado de imagen de idom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ángulo 78"/>
          <p:cNvSpPr/>
          <p:nvPr/>
        </p:nvSpPr>
        <p:spPr bwMode="auto">
          <a:xfrm>
            <a:off x="604224" y="6355123"/>
            <a:ext cx="7848872" cy="414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AAE2CA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Elipse 79"/>
          <p:cNvSpPr/>
          <p:nvPr/>
        </p:nvSpPr>
        <p:spPr bwMode="auto">
          <a:xfrm>
            <a:off x="3331167" y="3250566"/>
            <a:ext cx="2410593" cy="2316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AAE2CA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ángulo 80"/>
          <p:cNvSpPr/>
          <p:nvPr/>
        </p:nvSpPr>
        <p:spPr bwMode="auto">
          <a:xfrm>
            <a:off x="604224" y="2749462"/>
            <a:ext cx="7848872" cy="414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rgbClr val="AAE2CA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3412536" y="5677265"/>
            <a:ext cx="215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600" b="1" i="1" dirty="0">
                <a:solidFill>
                  <a:srgbClr val="000000"/>
                </a:solidFill>
                <a:latin typeface="+mj-lt"/>
              </a:rPr>
              <a:t>Entrega y Atención al cliente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5727476" y="3538550"/>
            <a:ext cx="2539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s-ES" sz="1600" b="1" i="1" dirty="0">
                <a:solidFill>
                  <a:srgbClr val="000000"/>
                </a:solidFill>
                <a:latin typeface="+mj-lt"/>
              </a:rPr>
              <a:t>Cadena de valor colaborativa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5723954" y="4830251"/>
            <a:ext cx="237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" sz="1600" b="1" i="1" dirty="0">
                <a:solidFill>
                  <a:srgbClr val="000000"/>
                </a:solidFill>
                <a:latin typeface="+mj-lt"/>
              </a:rPr>
              <a:t>Operaciones y producción (Smart Factory)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1111734" y="4816239"/>
            <a:ext cx="2188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" sz="1600" b="1" i="1" dirty="0">
                <a:solidFill>
                  <a:srgbClr val="000000"/>
                </a:solidFill>
                <a:latin typeface="+mj-lt"/>
              </a:rPr>
              <a:t>Personas y gestión inteligentes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1116841" y="3425092"/>
            <a:ext cx="2155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600" b="1" i="1" dirty="0">
                <a:solidFill>
                  <a:srgbClr val="000000"/>
                </a:solidFill>
                <a:latin typeface="+mj-lt"/>
              </a:rPr>
              <a:t>Ciclo de Vida del producto/servicio (P/S)</a:t>
            </a:r>
          </a:p>
        </p:txBody>
      </p:sp>
      <p:sp>
        <p:nvSpPr>
          <p:cNvPr id="92" name="CuadroTexto 91"/>
          <p:cNvSpPr txBox="1"/>
          <p:nvPr/>
        </p:nvSpPr>
        <p:spPr>
          <a:xfrm>
            <a:off x="3658475" y="4215592"/>
            <a:ext cx="173637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Negocio Digital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3" name="Shape 2031"/>
          <p:cNvGrpSpPr/>
          <p:nvPr/>
        </p:nvGrpSpPr>
        <p:grpSpPr>
          <a:xfrm>
            <a:off x="3512187" y="4697524"/>
            <a:ext cx="353136" cy="313737"/>
            <a:chOff x="5292575" y="3681900"/>
            <a:chExt cx="420150" cy="373275"/>
          </a:xfrm>
        </p:grpSpPr>
        <p:sp>
          <p:nvSpPr>
            <p:cNvPr id="94" name="Shape 203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Shape 203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Shape 2034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Shape 203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Shape 2036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Shape 2037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Shape 203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Shape 2232"/>
          <p:cNvGrpSpPr/>
          <p:nvPr/>
        </p:nvGrpSpPr>
        <p:grpSpPr>
          <a:xfrm>
            <a:off x="5003983" y="3660412"/>
            <a:ext cx="452420" cy="433992"/>
            <a:chOff x="5233525" y="4954450"/>
            <a:chExt cx="538275" cy="516350"/>
          </a:xfrm>
        </p:grpSpPr>
        <p:sp>
          <p:nvSpPr>
            <p:cNvPr id="102" name="Shape 2233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Shape 2234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Shape 2235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Shape 2236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Shape 2237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Shape 2238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Shape 223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Shape 22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Shape 224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Shape 224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Shape 2243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3" name="Freeform 35"/>
          <p:cNvSpPr>
            <a:spLocks noEditPoints="1"/>
          </p:cNvSpPr>
          <p:nvPr/>
        </p:nvSpPr>
        <p:spPr bwMode="auto">
          <a:xfrm>
            <a:off x="5062420" y="4697524"/>
            <a:ext cx="393983" cy="339508"/>
          </a:xfrm>
          <a:custGeom>
            <a:avLst/>
            <a:gdLst>
              <a:gd name="T0" fmla="*/ 556 w 1111"/>
              <a:gd name="T1" fmla="*/ 0 h 957"/>
              <a:gd name="T2" fmla="*/ 0 w 1111"/>
              <a:gd name="T3" fmla="*/ 320 h 957"/>
              <a:gd name="T4" fmla="*/ 0 w 1111"/>
              <a:gd name="T5" fmla="*/ 957 h 957"/>
              <a:gd name="T6" fmla="*/ 1110 w 1111"/>
              <a:gd name="T7" fmla="*/ 957 h 957"/>
              <a:gd name="T8" fmla="*/ 1111 w 1111"/>
              <a:gd name="T9" fmla="*/ 320 h 957"/>
              <a:gd name="T10" fmla="*/ 556 w 1111"/>
              <a:gd name="T11" fmla="*/ 0 h 957"/>
              <a:gd name="T12" fmla="*/ 1064 w 1111"/>
              <a:gd name="T13" fmla="*/ 911 h 957"/>
              <a:gd name="T14" fmla="*/ 810 w 1111"/>
              <a:gd name="T15" fmla="*/ 911 h 957"/>
              <a:gd name="T16" fmla="*/ 810 w 1111"/>
              <a:gd name="T17" fmla="*/ 309 h 957"/>
              <a:gd name="T18" fmla="*/ 787 w 1111"/>
              <a:gd name="T19" fmla="*/ 285 h 957"/>
              <a:gd name="T20" fmla="*/ 764 w 1111"/>
              <a:gd name="T21" fmla="*/ 309 h 957"/>
              <a:gd name="T22" fmla="*/ 764 w 1111"/>
              <a:gd name="T23" fmla="*/ 911 h 957"/>
              <a:gd name="T24" fmla="*/ 347 w 1111"/>
              <a:gd name="T25" fmla="*/ 911 h 957"/>
              <a:gd name="T26" fmla="*/ 347 w 1111"/>
              <a:gd name="T27" fmla="*/ 309 h 957"/>
              <a:gd name="T28" fmla="*/ 324 w 1111"/>
              <a:gd name="T29" fmla="*/ 285 h 957"/>
              <a:gd name="T30" fmla="*/ 301 w 1111"/>
              <a:gd name="T31" fmla="*/ 309 h 957"/>
              <a:gd name="T32" fmla="*/ 301 w 1111"/>
              <a:gd name="T33" fmla="*/ 911 h 957"/>
              <a:gd name="T34" fmla="*/ 47 w 1111"/>
              <a:gd name="T35" fmla="*/ 911 h 957"/>
              <a:gd name="T36" fmla="*/ 47 w 1111"/>
              <a:gd name="T37" fmla="*/ 347 h 957"/>
              <a:gd name="T38" fmla="*/ 556 w 1111"/>
              <a:gd name="T39" fmla="*/ 53 h 957"/>
              <a:gd name="T40" fmla="*/ 1064 w 1111"/>
              <a:gd name="T41" fmla="*/ 347 h 957"/>
              <a:gd name="T42" fmla="*/ 1064 w 1111"/>
              <a:gd name="T43" fmla="*/ 911 h 957"/>
              <a:gd name="T44" fmla="*/ 486 w 1111"/>
              <a:gd name="T45" fmla="*/ 333 h 957"/>
              <a:gd name="T46" fmla="*/ 486 w 1111"/>
              <a:gd name="T47" fmla="*/ 423 h 957"/>
              <a:gd name="T48" fmla="*/ 625 w 1111"/>
              <a:gd name="T49" fmla="*/ 423 h 957"/>
              <a:gd name="T50" fmla="*/ 625 w 1111"/>
              <a:gd name="T51" fmla="*/ 333 h 957"/>
              <a:gd name="T52" fmla="*/ 556 w 1111"/>
              <a:gd name="T53" fmla="*/ 263 h 957"/>
              <a:gd name="T54" fmla="*/ 486 w 1111"/>
              <a:gd name="T55" fmla="*/ 333 h 957"/>
              <a:gd name="T56" fmla="*/ 579 w 1111"/>
              <a:gd name="T57" fmla="*/ 333 h 957"/>
              <a:gd name="T58" fmla="*/ 579 w 1111"/>
              <a:gd name="T59" fmla="*/ 377 h 957"/>
              <a:gd name="T60" fmla="*/ 532 w 1111"/>
              <a:gd name="T61" fmla="*/ 377 h 957"/>
              <a:gd name="T62" fmla="*/ 532 w 1111"/>
              <a:gd name="T63" fmla="*/ 333 h 957"/>
              <a:gd name="T64" fmla="*/ 556 w 1111"/>
              <a:gd name="T65" fmla="*/ 310 h 957"/>
              <a:gd name="T66" fmla="*/ 579 w 1111"/>
              <a:gd name="T67" fmla="*/ 333 h 957"/>
              <a:gd name="T68" fmla="*/ 534 w 1111"/>
              <a:gd name="T69" fmla="*/ 749 h 957"/>
              <a:gd name="T70" fmla="*/ 580 w 1111"/>
              <a:gd name="T71" fmla="*/ 749 h 957"/>
              <a:gd name="T72" fmla="*/ 580 w 1111"/>
              <a:gd name="T73" fmla="*/ 610 h 957"/>
              <a:gd name="T74" fmla="*/ 534 w 1111"/>
              <a:gd name="T75" fmla="*/ 610 h 957"/>
              <a:gd name="T76" fmla="*/ 534 w 1111"/>
              <a:gd name="T77" fmla="*/ 749 h 957"/>
              <a:gd name="T78" fmla="*/ 972 w 1111"/>
              <a:gd name="T79" fmla="*/ 610 h 957"/>
              <a:gd name="T80" fmla="*/ 926 w 1111"/>
              <a:gd name="T81" fmla="*/ 610 h 957"/>
              <a:gd name="T82" fmla="*/ 926 w 1111"/>
              <a:gd name="T83" fmla="*/ 749 h 957"/>
              <a:gd name="T84" fmla="*/ 972 w 1111"/>
              <a:gd name="T85" fmla="*/ 749 h 957"/>
              <a:gd name="T86" fmla="*/ 972 w 1111"/>
              <a:gd name="T87" fmla="*/ 610 h 957"/>
              <a:gd name="T88" fmla="*/ 139 w 1111"/>
              <a:gd name="T89" fmla="*/ 749 h 957"/>
              <a:gd name="T90" fmla="*/ 186 w 1111"/>
              <a:gd name="T91" fmla="*/ 749 h 957"/>
              <a:gd name="T92" fmla="*/ 186 w 1111"/>
              <a:gd name="T93" fmla="*/ 610 h 957"/>
              <a:gd name="T94" fmla="*/ 139 w 1111"/>
              <a:gd name="T95" fmla="*/ 610 h 957"/>
              <a:gd name="T96" fmla="*/ 139 w 1111"/>
              <a:gd name="T97" fmla="*/ 749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1" h="957">
                <a:moveTo>
                  <a:pt x="556" y="0"/>
                </a:moveTo>
                <a:lnTo>
                  <a:pt x="0" y="320"/>
                </a:lnTo>
                <a:lnTo>
                  <a:pt x="0" y="957"/>
                </a:lnTo>
                <a:lnTo>
                  <a:pt x="1110" y="957"/>
                </a:lnTo>
                <a:lnTo>
                  <a:pt x="1111" y="320"/>
                </a:lnTo>
                <a:lnTo>
                  <a:pt x="556" y="0"/>
                </a:lnTo>
                <a:close/>
                <a:moveTo>
                  <a:pt x="1064" y="911"/>
                </a:moveTo>
                <a:lnTo>
                  <a:pt x="810" y="911"/>
                </a:lnTo>
                <a:lnTo>
                  <a:pt x="810" y="309"/>
                </a:lnTo>
                <a:cubicBezTo>
                  <a:pt x="810" y="296"/>
                  <a:pt x="800" y="285"/>
                  <a:pt x="787" y="285"/>
                </a:cubicBezTo>
                <a:cubicBezTo>
                  <a:pt x="774" y="285"/>
                  <a:pt x="764" y="296"/>
                  <a:pt x="764" y="309"/>
                </a:cubicBezTo>
                <a:lnTo>
                  <a:pt x="764" y="911"/>
                </a:lnTo>
                <a:lnTo>
                  <a:pt x="347" y="911"/>
                </a:lnTo>
                <a:lnTo>
                  <a:pt x="347" y="309"/>
                </a:lnTo>
                <a:cubicBezTo>
                  <a:pt x="347" y="296"/>
                  <a:pt x="337" y="285"/>
                  <a:pt x="324" y="285"/>
                </a:cubicBezTo>
                <a:cubicBezTo>
                  <a:pt x="312" y="285"/>
                  <a:pt x="301" y="296"/>
                  <a:pt x="301" y="309"/>
                </a:cubicBezTo>
                <a:lnTo>
                  <a:pt x="301" y="911"/>
                </a:lnTo>
                <a:lnTo>
                  <a:pt x="47" y="911"/>
                </a:lnTo>
                <a:lnTo>
                  <a:pt x="47" y="347"/>
                </a:lnTo>
                <a:lnTo>
                  <a:pt x="556" y="53"/>
                </a:lnTo>
                <a:lnTo>
                  <a:pt x="1064" y="347"/>
                </a:lnTo>
                <a:lnTo>
                  <a:pt x="1064" y="911"/>
                </a:lnTo>
                <a:close/>
                <a:moveTo>
                  <a:pt x="486" y="333"/>
                </a:moveTo>
                <a:lnTo>
                  <a:pt x="486" y="423"/>
                </a:lnTo>
                <a:lnTo>
                  <a:pt x="625" y="423"/>
                </a:lnTo>
                <a:lnTo>
                  <a:pt x="625" y="333"/>
                </a:lnTo>
                <a:cubicBezTo>
                  <a:pt x="625" y="295"/>
                  <a:pt x="594" y="263"/>
                  <a:pt x="556" y="263"/>
                </a:cubicBezTo>
                <a:cubicBezTo>
                  <a:pt x="517" y="263"/>
                  <a:pt x="486" y="295"/>
                  <a:pt x="486" y="333"/>
                </a:cubicBezTo>
                <a:close/>
                <a:moveTo>
                  <a:pt x="579" y="333"/>
                </a:moveTo>
                <a:lnTo>
                  <a:pt x="579" y="377"/>
                </a:lnTo>
                <a:lnTo>
                  <a:pt x="532" y="377"/>
                </a:lnTo>
                <a:lnTo>
                  <a:pt x="532" y="333"/>
                </a:lnTo>
                <a:cubicBezTo>
                  <a:pt x="532" y="320"/>
                  <a:pt x="543" y="310"/>
                  <a:pt x="556" y="310"/>
                </a:cubicBezTo>
                <a:cubicBezTo>
                  <a:pt x="568" y="310"/>
                  <a:pt x="579" y="320"/>
                  <a:pt x="579" y="333"/>
                </a:cubicBezTo>
                <a:close/>
                <a:moveTo>
                  <a:pt x="534" y="749"/>
                </a:moveTo>
                <a:lnTo>
                  <a:pt x="580" y="749"/>
                </a:lnTo>
                <a:lnTo>
                  <a:pt x="580" y="610"/>
                </a:lnTo>
                <a:lnTo>
                  <a:pt x="534" y="610"/>
                </a:lnTo>
                <a:lnTo>
                  <a:pt x="534" y="749"/>
                </a:lnTo>
                <a:close/>
                <a:moveTo>
                  <a:pt x="972" y="610"/>
                </a:moveTo>
                <a:lnTo>
                  <a:pt x="926" y="610"/>
                </a:lnTo>
                <a:lnTo>
                  <a:pt x="926" y="749"/>
                </a:lnTo>
                <a:lnTo>
                  <a:pt x="972" y="749"/>
                </a:lnTo>
                <a:lnTo>
                  <a:pt x="972" y="610"/>
                </a:lnTo>
                <a:close/>
                <a:moveTo>
                  <a:pt x="139" y="749"/>
                </a:moveTo>
                <a:lnTo>
                  <a:pt x="186" y="749"/>
                </a:lnTo>
                <a:lnTo>
                  <a:pt x="186" y="610"/>
                </a:lnTo>
                <a:lnTo>
                  <a:pt x="139" y="610"/>
                </a:lnTo>
                <a:lnTo>
                  <a:pt x="139" y="749"/>
                </a:lnTo>
                <a:close/>
              </a:path>
            </a:pathLst>
          </a:custGeom>
          <a:solidFill>
            <a:srgbClr val="073763"/>
          </a:solidFill>
          <a:ln w="12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4" name="Shape 1965"/>
          <p:cNvSpPr/>
          <p:nvPr/>
        </p:nvSpPr>
        <p:spPr>
          <a:xfrm>
            <a:off x="4343938" y="5079829"/>
            <a:ext cx="320377" cy="337775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15" name="Grupo 114"/>
          <p:cNvGrpSpPr/>
          <p:nvPr/>
        </p:nvGrpSpPr>
        <p:grpSpPr>
          <a:xfrm>
            <a:off x="3600646" y="3642085"/>
            <a:ext cx="415597" cy="407367"/>
            <a:chOff x="2906225" y="1656093"/>
            <a:chExt cx="592003" cy="580280"/>
          </a:xfrm>
        </p:grpSpPr>
        <p:grpSp>
          <p:nvGrpSpPr>
            <p:cNvPr id="116" name="Grupo 115"/>
            <p:cNvGrpSpPr/>
            <p:nvPr/>
          </p:nvGrpSpPr>
          <p:grpSpPr>
            <a:xfrm>
              <a:off x="2906225" y="1656093"/>
              <a:ext cx="592003" cy="580280"/>
              <a:chOff x="7162800" y="1374775"/>
              <a:chExt cx="641350" cy="628650"/>
            </a:xfrm>
          </p:grpSpPr>
          <p:sp>
            <p:nvSpPr>
              <p:cNvPr id="120" name="Freeform 40"/>
              <p:cNvSpPr>
                <a:spLocks/>
              </p:cNvSpPr>
              <p:nvPr/>
            </p:nvSpPr>
            <p:spPr bwMode="auto">
              <a:xfrm>
                <a:off x="7693025" y="1481138"/>
                <a:ext cx="44450" cy="42863"/>
              </a:xfrm>
              <a:custGeom>
                <a:avLst/>
                <a:gdLst>
                  <a:gd name="T0" fmla="*/ 30 w 58"/>
                  <a:gd name="T1" fmla="*/ 55 h 55"/>
                  <a:gd name="T2" fmla="*/ 11 w 58"/>
                  <a:gd name="T3" fmla="*/ 46 h 55"/>
                  <a:gd name="T4" fmla="*/ 9 w 58"/>
                  <a:gd name="T5" fmla="*/ 44 h 55"/>
                  <a:gd name="T6" fmla="*/ 11 w 58"/>
                  <a:gd name="T7" fmla="*/ 9 h 55"/>
                  <a:gd name="T8" fmla="*/ 47 w 58"/>
                  <a:gd name="T9" fmla="*/ 11 h 55"/>
                  <a:gd name="T10" fmla="*/ 48 w 58"/>
                  <a:gd name="T11" fmla="*/ 13 h 55"/>
                  <a:gd name="T12" fmla="*/ 46 w 58"/>
                  <a:gd name="T13" fmla="*/ 49 h 55"/>
                  <a:gd name="T14" fmla="*/ 30 w 58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5">
                    <a:moveTo>
                      <a:pt x="30" y="55"/>
                    </a:moveTo>
                    <a:cubicBezTo>
                      <a:pt x="23" y="55"/>
                      <a:pt x="16" y="52"/>
                      <a:pt x="11" y="46"/>
                    </a:cubicBezTo>
                    <a:lnTo>
                      <a:pt x="9" y="44"/>
                    </a:lnTo>
                    <a:cubicBezTo>
                      <a:pt x="0" y="34"/>
                      <a:pt x="1" y="18"/>
                      <a:pt x="11" y="9"/>
                    </a:cubicBezTo>
                    <a:cubicBezTo>
                      <a:pt x="22" y="0"/>
                      <a:pt x="37" y="1"/>
                      <a:pt x="47" y="11"/>
                    </a:cubicBezTo>
                    <a:lnTo>
                      <a:pt x="48" y="13"/>
                    </a:lnTo>
                    <a:cubicBezTo>
                      <a:pt x="58" y="24"/>
                      <a:pt x="57" y="39"/>
                      <a:pt x="46" y="49"/>
                    </a:cubicBezTo>
                    <a:cubicBezTo>
                      <a:pt x="42" y="53"/>
                      <a:pt x="36" y="55"/>
                      <a:pt x="30" y="55"/>
                    </a:cubicBezTo>
                    <a:close/>
                  </a:path>
                </a:pathLst>
              </a:custGeom>
              <a:solidFill>
                <a:srgbClr val="07376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41"/>
              <p:cNvSpPr>
                <a:spLocks/>
              </p:cNvSpPr>
              <p:nvPr/>
            </p:nvSpPr>
            <p:spPr bwMode="auto">
              <a:xfrm>
                <a:off x="7721600" y="1519238"/>
                <a:ext cx="44450" cy="42863"/>
              </a:xfrm>
              <a:custGeom>
                <a:avLst/>
                <a:gdLst>
                  <a:gd name="T0" fmla="*/ 29 w 57"/>
                  <a:gd name="T1" fmla="*/ 55 h 55"/>
                  <a:gd name="T2" fmla="*/ 11 w 57"/>
                  <a:gd name="T3" fmla="*/ 46 h 55"/>
                  <a:gd name="T4" fmla="*/ 9 w 57"/>
                  <a:gd name="T5" fmla="*/ 44 h 55"/>
                  <a:gd name="T6" fmla="*/ 11 w 57"/>
                  <a:gd name="T7" fmla="*/ 9 h 55"/>
                  <a:gd name="T8" fmla="*/ 46 w 57"/>
                  <a:gd name="T9" fmla="*/ 11 h 55"/>
                  <a:gd name="T10" fmla="*/ 48 w 57"/>
                  <a:gd name="T11" fmla="*/ 13 h 55"/>
                  <a:gd name="T12" fmla="*/ 46 w 57"/>
                  <a:gd name="T13" fmla="*/ 49 h 55"/>
                  <a:gd name="T14" fmla="*/ 29 w 57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5">
                    <a:moveTo>
                      <a:pt x="29" y="55"/>
                    </a:moveTo>
                    <a:cubicBezTo>
                      <a:pt x="22" y="55"/>
                      <a:pt x="15" y="52"/>
                      <a:pt x="11" y="46"/>
                    </a:cubicBezTo>
                    <a:lnTo>
                      <a:pt x="9" y="44"/>
                    </a:lnTo>
                    <a:cubicBezTo>
                      <a:pt x="0" y="34"/>
                      <a:pt x="0" y="18"/>
                      <a:pt x="11" y="9"/>
                    </a:cubicBezTo>
                    <a:cubicBezTo>
                      <a:pt x="21" y="0"/>
                      <a:pt x="37" y="1"/>
                      <a:pt x="46" y="11"/>
                    </a:cubicBezTo>
                    <a:lnTo>
                      <a:pt x="48" y="13"/>
                    </a:lnTo>
                    <a:cubicBezTo>
                      <a:pt x="57" y="24"/>
                      <a:pt x="56" y="39"/>
                      <a:pt x="46" y="49"/>
                    </a:cubicBezTo>
                    <a:cubicBezTo>
                      <a:pt x="41" y="53"/>
                      <a:pt x="35" y="55"/>
                      <a:pt x="29" y="55"/>
                    </a:cubicBezTo>
                    <a:close/>
                  </a:path>
                </a:pathLst>
              </a:custGeom>
              <a:solidFill>
                <a:srgbClr val="07376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42"/>
              <p:cNvSpPr>
                <a:spLocks/>
              </p:cNvSpPr>
              <p:nvPr/>
            </p:nvSpPr>
            <p:spPr bwMode="auto">
              <a:xfrm>
                <a:off x="7740650" y="1566863"/>
                <a:ext cx="44450" cy="42863"/>
              </a:xfrm>
              <a:custGeom>
                <a:avLst/>
                <a:gdLst>
                  <a:gd name="T0" fmla="*/ 30 w 58"/>
                  <a:gd name="T1" fmla="*/ 56 h 56"/>
                  <a:gd name="T2" fmla="*/ 7 w 58"/>
                  <a:gd name="T3" fmla="*/ 40 h 56"/>
                  <a:gd name="T4" fmla="*/ 6 w 58"/>
                  <a:gd name="T5" fmla="*/ 37 h 56"/>
                  <a:gd name="T6" fmla="*/ 20 w 58"/>
                  <a:gd name="T7" fmla="*/ 5 h 56"/>
                  <a:gd name="T8" fmla="*/ 52 w 58"/>
                  <a:gd name="T9" fmla="*/ 19 h 56"/>
                  <a:gd name="T10" fmla="*/ 53 w 58"/>
                  <a:gd name="T11" fmla="*/ 22 h 56"/>
                  <a:gd name="T12" fmla="*/ 39 w 58"/>
                  <a:gd name="T13" fmla="*/ 54 h 56"/>
                  <a:gd name="T14" fmla="*/ 30 w 58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6">
                    <a:moveTo>
                      <a:pt x="30" y="56"/>
                    </a:moveTo>
                    <a:cubicBezTo>
                      <a:pt x="20" y="56"/>
                      <a:pt x="10" y="50"/>
                      <a:pt x="7" y="40"/>
                    </a:cubicBezTo>
                    <a:lnTo>
                      <a:pt x="6" y="37"/>
                    </a:lnTo>
                    <a:cubicBezTo>
                      <a:pt x="0" y="24"/>
                      <a:pt x="7" y="10"/>
                      <a:pt x="20" y="5"/>
                    </a:cubicBezTo>
                    <a:cubicBezTo>
                      <a:pt x="32" y="0"/>
                      <a:pt x="47" y="6"/>
                      <a:pt x="52" y="19"/>
                    </a:cubicBezTo>
                    <a:lnTo>
                      <a:pt x="53" y="22"/>
                    </a:lnTo>
                    <a:cubicBezTo>
                      <a:pt x="58" y="34"/>
                      <a:pt x="52" y="49"/>
                      <a:pt x="39" y="54"/>
                    </a:cubicBezTo>
                    <a:cubicBezTo>
                      <a:pt x="36" y="55"/>
                      <a:pt x="33" y="56"/>
                      <a:pt x="30" y="56"/>
                    </a:cubicBezTo>
                    <a:close/>
                  </a:path>
                </a:pathLst>
              </a:custGeom>
              <a:solidFill>
                <a:srgbClr val="07376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43"/>
              <p:cNvSpPr>
                <a:spLocks/>
              </p:cNvSpPr>
              <p:nvPr/>
            </p:nvSpPr>
            <p:spPr bwMode="auto">
              <a:xfrm>
                <a:off x="7750175" y="1614488"/>
                <a:ext cx="44450" cy="42863"/>
              </a:xfrm>
              <a:custGeom>
                <a:avLst/>
                <a:gdLst>
                  <a:gd name="T0" fmla="*/ 29 w 58"/>
                  <a:gd name="T1" fmla="*/ 56 h 56"/>
                  <a:gd name="T2" fmla="*/ 6 w 58"/>
                  <a:gd name="T3" fmla="*/ 40 h 56"/>
                  <a:gd name="T4" fmla="*/ 5 w 58"/>
                  <a:gd name="T5" fmla="*/ 38 h 56"/>
                  <a:gd name="T6" fmla="*/ 19 w 58"/>
                  <a:gd name="T7" fmla="*/ 5 h 56"/>
                  <a:gd name="T8" fmla="*/ 52 w 58"/>
                  <a:gd name="T9" fmla="*/ 19 h 56"/>
                  <a:gd name="T10" fmla="*/ 53 w 58"/>
                  <a:gd name="T11" fmla="*/ 22 h 56"/>
                  <a:gd name="T12" fmla="*/ 38 w 58"/>
                  <a:gd name="T13" fmla="*/ 54 h 56"/>
                  <a:gd name="T14" fmla="*/ 29 w 58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6">
                    <a:moveTo>
                      <a:pt x="29" y="56"/>
                    </a:moveTo>
                    <a:cubicBezTo>
                      <a:pt x="19" y="56"/>
                      <a:pt x="10" y="50"/>
                      <a:pt x="6" y="40"/>
                    </a:cubicBezTo>
                    <a:lnTo>
                      <a:pt x="5" y="38"/>
                    </a:lnTo>
                    <a:cubicBezTo>
                      <a:pt x="0" y="25"/>
                      <a:pt x="6" y="10"/>
                      <a:pt x="19" y="5"/>
                    </a:cubicBezTo>
                    <a:cubicBezTo>
                      <a:pt x="32" y="0"/>
                      <a:pt x="46" y="6"/>
                      <a:pt x="52" y="19"/>
                    </a:cubicBezTo>
                    <a:lnTo>
                      <a:pt x="53" y="22"/>
                    </a:lnTo>
                    <a:cubicBezTo>
                      <a:pt x="58" y="35"/>
                      <a:pt x="51" y="49"/>
                      <a:pt x="38" y="54"/>
                    </a:cubicBezTo>
                    <a:cubicBezTo>
                      <a:pt x="35" y="56"/>
                      <a:pt x="32" y="56"/>
                      <a:pt x="29" y="56"/>
                    </a:cubicBezTo>
                    <a:close/>
                  </a:path>
                </a:pathLst>
              </a:custGeom>
              <a:solidFill>
                <a:srgbClr val="07376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44"/>
              <p:cNvSpPr>
                <a:spLocks/>
              </p:cNvSpPr>
              <p:nvPr/>
            </p:nvSpPr>
            <p:spPr bwMode="auto">
              <a:xfrm>
                <a:off x="7185025" y="1374775"/>
                <a:ext cx="515938" cy="234950"/>
              </a:xfrm>
              <a:custGeom>
                <a:avLst/>
                <a:gdLst>
                  <a:gd name="T0" fmla="*/ 28 w 676"/>
                  <a:gd name="T1" fmla="*/ 308 h 308"/>
                  <a:gd name="T2" fmla="*/ 20 w 676"/>
                  <a:gd name="T3" fmla="*/ 307 h 308"/>
                  <a:gd name="T4" fmla="*/ 5 w 676"/>
                  <a:gd name="T5" fmla="*/ 275 h 308"/>
                  <a:gd name="T6" fmla="*/ 393 w 676"/>
                  <a:gd name="T7" fmla="*/ 0 h 308"/>
                  <a:gd name="T8" fmla="*/ 645 w 676"/>
                  <a:gd name="T9" fmla="*/ 86 h 308"/>
                  <a:gd name="T10" fmla="*/ 665 w 676"/>
                  <a:gd name="T11" fmla="*/ 103 h 308"/>
                  <a:gd name="T12" fmla="*/ 667 w 676"/>
                  <a:gd name="T13" fmla="*/ 138 h 308"/>
                  <a:gd name="T14" fmla="*/ 632 w 676"/>
                  <a:gd name="T15" fmla="*/ 140 h 308"/>
                  <a:gd name="T16" fmla="*/ 614 w 676"/>
                  <a:gd name="T17" fmla="*/ 126 h 308"/>
                  <a:gd name="T18" fmla="*/ 393 w 676"/>
                  <a:gd name="T19" fmla="*/ 50 h 308"/>
                  <a:gd name="T20" fmla="*/ 52 w 676"/>
                  <a:gd name="T21" fmla="*/ 292 h 308"/>
                  <a:gd name="T22" fmla="*/ 28 w 676"/>
                  <a:gd name="T23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6" h="308">
                    <a:moveTo>
                      <a:pt x="28" y="308"/>
                    </a:moveTo>
                    <a:cubicBezTo>
                      <a:pt x="25" y="308"/>
                      <a:pt x="23" y="308"/>
                      <a:pt x="20" y="307"/>
                    </a:cubicBezTo>
                    <a:cubicBezTo>
                      <a:pt x="7" y="302"/>
                      <a:pt x="0" y="288"/>
                      <a:pt x="5" y="275"/>
                    </a:cubicBezTo>
                    <a:cubicBezTo>
                      <a:pt x="63" y="111"/>
                      <a:pt x="219" y="0"/>
                      <a:pt x="393" y="0"/>
                    </a:cubicBezTo>
                    <a:cubicBezTo>
                      <a:pt x="485" y="0"/>
                      <a:pt x="572" y="30"/>
                      <a:pt x="645" y="86"/>
                    </a:cubicBezTo>
                    <a:cubicBezTo>
                      <a:pt x="652" y="92"/>
                      <a:pt x="658" y="97"/>
                      <a:pt x="665" y="103"/>
                    </a:cubicBezTo>
                    <a:cubicBezTo>
                      <a:pt x="675" y="112"/>
                      <a:pt x="676" y="128"/>
                      <a:pt x="667" y="138"/>
                    </a:cubicBezTo>
                    <a:cubicBezTo>
                      <a:pt x="658" y="148"/>
                      <a:pt x="642" y="149"/>
                      <a:pt x="632" y="140"/>
                    </a:cubicBezTo>
                    <a:cubicBezTo>
                      <a:pt x="626" y="135"/>
                      <a:pt x="620" y="131"/>
                      <a:pt x="614" y="126"/>
                    </a:cubicBezTo>
                    <a:cubicBezTo>
                      <a:pt x="551" y="77"/>
                      <a:pt x="474" y="50"/>
                      <a:pt x="393" y="50"/>
                    </a:cubicBezTo>
                    <a:cubicBezTo>
                      <a:pt x="240" y="50"/>
                      <a:pt x="103" y="147"/>
                      <a:pt x="52" y="292"/>
                    </a:cubicBezTo>
                    <a:cubicBezTo>
                      <a:pt x="48" y="302"/>
                      <a:pt x="38" y="308"/>
                      <a:pt x="28" y="308"/>
                    </a:cubicBezTo>
                    <a:close/>
                  </a:path>
                </a:pathLst>
              </a:custGeom>
              <a:solidFill>
                <a:srgbClr val="07376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45"/>
              <p:cNvSpPr>
                <a:spLocks/>
              </p:cNvSpPr>
              <p:nvPr/>
            </p:nvSpPr>
            <p:spPr bwMode="auto">
              <a:xfrm>
                <a:off x="7232650" y="1851025"/>
                <a:ext cx="44450" cy="41275"/>
              </a:xfrm>
              <a:custGeom>
                <a:avLst/>
                <a:gdLst>
                  <a:gd name="T0" fmla="*/ 30 w 58"/>
                  <a:gd name="T1" fmla="*/ 55 h 55"/>
                  <a:gd name="T2" fmla="*/ 11 w 58"/>
                  <a:gd name="T3" fmla="*/ 46 h 55"/>
                  <a:gd name="T4" fmla="*/ 9 w 58"/>
                  <a:gd name="T5" fmla="*/ 44 h 55"/>
                  <a:gd name="T6" fmla="*/ 12 w 58"/>
                  <a:gd name="T7" fmla="*/ 9 h 55"/>
                  <a:gd name="T8" fmla="*/ 47 w 58"/>
                  <a:gd name="T9" fmla="*/ 11 h 55"/>
                  <a:gd name="T10" fmla="*/ 49 w 58"/>
                  <a:gd name="T11" fmla="*/ 13 h 55"/>
                  <a:gd name="T12" fmla="*/ 47 w 58"/>
                  <a:gd name="T13" fmla="*/ 48 h 55"/>
                  <a:gd name="T14" fmla="*/ 30 w 58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5">
                    <a:moveTo>
                      <a:pt x="30" y="55"/>
                    </a:moveTo>
                    <a:cubicBezTo>
                      <a:pt x="23" y="55"/>
                      <a:pt x="16" y="52"/>
                      <a:pt x="11" y="46"/>
                    </a:cubicBezTo>
                    <a:lnTo>
                      <a:pt x="9" y="44"/>
                    </a:lnTo>
                    <a:cubicBezTo>
                      <a:pt x="0" y="34"/>
                      <a:pt x="1" y="18"/>
                      <a:pt x="12" y="9"/>
                    </a:cubicBezTo>
                    <a:cubicBezTo>
                      <a:pt x="22" y="0"/>
                      <a:pt x="38" y="1"/>
                      <a:pt x="47" y="11"/>
                    </a:cubicBezTo>
                    <a:lnTo>
                      <a:pt x="49" y="13"/>
                    </a:lnTo>
                    <a:cubicBezTo>
                      <a:pt x="58" y="23"/>
                      <a:pt x="57" y="39"/>
                      <a:pt x="47" y="48"/>
                    </a:cubicBezTo>
                    <a:cubicBezTo>
                      <a:pt x="42" y="53"/>
                      <a:pt x="36" y="55"/>
                      <a:pt x="30" y="55"/>
                    </a:cubicBezTo>
                    <a:close/>
                  </a:path>
                </a:pathLst>
              </a:custGeom>
              <a:solidFill>
                <a:srgbClr val="0737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46"/>
              <p:cNvSpPr>
                <a:spLocks/>
              </p:cNvSpPr>
              <p:nvPr/>
            </p:nvSpPr>
            <p:spPr bwMode="auto">
              <a:xfrm>
                <a:off x="7204075" y="1812925"/>
                <a:ext cx="44450" cy="41275"/>
              </a:xfrm>
              <a:custGeom>
                <a:avLst/>
                <a:gdLst>
                  <a:gd name="T0" fmla="*/ 30 w 57"/>
                  <a:gd name="T1" fmla="*/ 55 h 55"/>
                  <a:gd name="T2" fmla="*/ 11 w 57"/>
                  <a:gd name="T3" fmla="*/ 46 h 55"/>
                  <a:gd name="T4" fmla="*/ 9 w 57"/>
                  <a:gd name="T5" fmla="*/ 44 h 55"/>
                  <a:gd name="T6" fmla="*/ 11 w 57"/>
                  <a:gd name="T7" fmla="*/ 9 h 55"/>
                  <a:gd name="T8" fmla="*/ 46 w 57"/>
                  <a:gd name="T9" fmla="*/ 11 h 55"/>
                  <a:gd name="T10" fmla="*/ 48 w 57"/>
                  <a:gd name="T11" fmla="*/ 13 h 55"/>
                  <a:gd name="T12" fmla="*/ 46 w 57"/>
                  <a:gd name="T13" fmla="*/ 48 h 55"/>
                  <a:gd name="T14" fmla="*/ 30 w 57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5">
                    <a:moveTo>
                      <a:pt x="30" y="55"/>
                    </a:moveTo>
                    <a:cubicBezTo>
                      <a:pt x="23" y="55"/>
                      <a:pt x="16" y="52"/>
                      <a:pt x="11" y="46"/>
                    </a:cubicBezTo>
                    <a:lnTo>
                      <a:pt x="9" y="44"/>
                    </a:lnTo>
                    <a:cubicBezTo>
                      <a:pt x="0" y="34"/>
                      <a:pt x="1" y="18"/>
                      <a:pt x="11" y="9"/>
                    </a:cubicBezTo>
                    <a:cubicBezTo>
                      <a:pt x="22" y="0"/>
                      <a:pt x="37" y="1"/>
                      <a:pt x="46" y="11"/>
                    </a:cubicBezTo>
                    <a:lnTo>
                      <a:pt x="48" y="13"/>
                    </a:lnTo>
                    <a:cubicBezTo>
                      <a:pt x="57" y="23"/>
                      <a:pt x="56" y="39"/>
                      <a:pt x="46" y="48"/>
                    </a:cubicBezTo>
                    <a:cubicBezTo>
                      <a:pt x="41" y="53"/>
                      <a:pt x="35" y="55"/>
                      <a:pt x="30" y="55"/>
                    </a:cubicBezTo>
                    <a:close/>
                  </a:path>
                </a:pathLst>
              </a:custGeom>
              <a:solidFill>
                <a:srgbClr val="0737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47"/>
              <p:cNvSpPr>
                <a:spLocks/>
              </p:cNvSpPr>
              <p:nvPr/>
            </p:nvSpPr>
            <p:spPr bwMode="auto">
              <a:xfrm>
                <a:off x="7185025" y="1763713"/>
                <a:ext cx="44450" cy="42863"/>
              </a:xfrm>
              <a:custGeom>
                <a:avLst/>
                <a:gdLst>
                  <a:gd name="T0" fmla="*/ 29 w 57"/>
                  <a:gd name="T1" fmla="*/ 55 h 55"/>
                  <a:gd name="T2" fmla="*/ 6 w 57"/>
                  <a:gd name="T3" fmla="*/ 40 h 55"/>
                  <a:gd name="T4" fmla="*/ 5 w 57"/>
                  <a:gd name="T5" fmla="*/ 37 h 55"/>
                  <a:gd name="T6" fmla="*/ 19 w 57"/>
                  <a:gd name="T7" fmla="*/ 5 h 55"/>
                  <a:gd name="T8" fmla="*/ 51 w 57"/>
                  <a:gd name="T9" fmla="*/ 19 h 55"/>
                  <a:gd name="T10" fmla="*/ 52 w 57"/>
                  <a:gd name="T11" fmla="*/ 21 h 55"/>
                  <a:gd name="T12" fmla="*/ 38 w 57"/>
                  <a:gd name="T13" fmla="*/ 54 h 55"/>
                  <a:gd name="T14" fmla="*/ 29 w 57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5">
                    <a:moveTo>
                      <a:pt x="29" y="55"/>
                    </a:moveTo>
                    <a:cubicBezTo>
                      <a:pt x="19" y="55"/>
                      <a:pt x="10" y="49"/>
                      <a:pt x="6" y="40"/>
                    </a:cubicBezTo>
                    <a:lnTo>
                      <a:pt x="5" y="37"/>
                    </a:lnTo>
                    <a:cubicBezTo>
                      <a:pt x="0" y="24"/>
                      <a:pt x="6" y="10"/>
                      <a:pt x="19" y="5"/>
                    </a:cubicBezTo>
                    <a:cubicBezTo>
                      <a:pt x="32" y="0"/>
                      <a:pt x="46" y="6"/>
                      <a:pt x="51" y="19"/>
                    </a:cubicBezTo>
                    <a:lnTo>
                      <a:pt x="52" y="21"/>
                    </a:lnTo>
                    <a:cubicBezTo>
                      <a:pt x="57" y="34"/>
                      <a:pt x="51" y="49"/>
                      <a:pt x="38" y="54"/>
                    </a:cubicBezTo>
                    <a:cubicBezTo>
                      <a:pt x="35" y="55"/>
                      <a:pt x="32" y="55"/>
                      <a:pt x="29" y="55"/>
                    </a:cubicBezTo>
                    <a:close/>
                  </a:path>
                </a:pathLst>
              </a:custGeom>
              <a:solidFill>
                <a:srgbClr val="0737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48"/>
              <p:cNvSpPr>
                <a:spLocks/>
              </p:cNvSpPr>
              <p:nvPr/>
            </p:nvSpPr>
            <p:spPr bwMode="auto">
              <a:xfrm>
                <a:off x="7175500" y="1716088"/>
                <a:ext cx="44450" cy="42863"/>
              </a:xfrm>
              <a:custGeom>
                <a:avLst/>
                <a:gdLst>
                  <a:gd name="T0" fmla="*/ 30 w 58"/>
                  <a:gd name="T1" fmla="*/ 56 h 56"/>
                  <a:gd name="T2" fmla="*/ 6 w 58"/>
                  <a:gd name="T3" fmla="*/ 40 h 56"/>
                  <a:gd name="T4" fmla="*/ 5 w 58"/>
                  <a:gd name="T5" fmla="*/ 37 h 56"/>
                  <a:gd name="T6" fmla="*/ 20 w 58"/>
                  <a:gd name="T7" fmla="*/ 5 h 56"/>
                  <a:gd name="T8" fmla="*/ 52 w 58"/>
                  <a:gd name="T9" fmla="*/ 19 h 56"/>
                  <a:gd name="T10" fmla="*/ 53 w 58"/>
                  <a:gd name="T11" fmla="*/ 22 h 56"/>
                  <a:gd name="T12" fmla="*/ 39 w 58"/>
                  <a:gd name="T13" fmla="*/ 54 h 56"/>
                  <a:gd name="T14" fmla="*/ 30 w 58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6">
                    <a:moveTo>
                      <a:pt x="30" y="56"/>
                    </a:moveTo>
                    <a:cubicBezTo>
                      <a:pt x="20" y="56"/>
                      <a:pt x="10" y="50"/>
                      <a:pt x="6" y="40"/>
                    </a:cubicBezTo>
                    <a:lnTo>
                      <a:pt x="5" y="37"/>
                    </a:lnTo>
                    <a:cubicBezTo>
                      <a:pt x="0" y="25"/>
                      <a:pt x="7" y="10"/>
                      <a:pt x="20" y="5"/>
                    </a:cubicBezTo>
                    <a:cubicBezTo>
                      <a:pt x="32" y="0"/>
                      <a:pt x="47" y="6"/>
                      <a:pt x="52" y="19"/>
                    </a:cubicBezTo>
                    <a:lnTo>
                      <a:pt x="53" y="22"/>
                    </a:lnTo>
                    <a:cubicBezTo>
                      <a:pt x="58" y="35"/>
                      <a:pt x="52" y="49"/>
                      <a:pt x="39" y="54"/>
                    </a:cubicBezTo>
                    <a:cubicBezTo>
                      <a:pt x="36" y="55"/>
                      <a:pt x="33" y="56"/>
                      <a:pt x="30" y="56"/>
                    </a:cubicBezTo>
                    <a:close/>
                  </a:path>
                </a:pathLst>
              </a:custGeom>
              <a:solidFill>
                <a:srgbClr val="0737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49"/>
              <p:cNvSpPr>
                <a:spLocks/>
              </p:cNvSpPr>
              <p:nvPr/>
            </p:nvSpPr>
            <p:spPr bwMode="auto">
              <a:xfrm>
                <a:off x="7162800" y="1492250"/>
                <a:ext cx="139700" cy="147638"/>
              </a:xfrm>
              <a:custGeom>
                <a:avLst/>
                <a:gdLst>
                  <a:gd name="T0" fmla="*/ 26 w 183"/>
                  <a:gd name="T1" fmla="*/ 194 h 194"/>
                  <a:gd name="T2" fmla="*/ 13 w 183"/>
                  <a:gd name="T3" fmla="*/ 190 h 194"/>
                  <a:gd name="T4" fmla="*/ 1 w 183"/>
                  <a:gd name="T5" fmla="*/ 169 h 194"/>
                  <a:gd name="T6" fmla="*/ 0 w 183"/>
                  <a:gd name="T7" fmla="*/ 24 h 194"/>
                  <a:gd name="T8" fmla="*/ 25 w 183"/>
                  <a:gd name="T9" fmla="*/ 0 h 194"/>
                  <a:gd name="T10" fmla="*/ 25 w 183"/>
                  <a:gd name="T11" fmla="*/ 0 h 194"/>
                  <a:gd name="T12" fmla="*/ 50 w 183"/>
                  <a:gd name="T13" fmla="*/ 24 h 194"/>
                  <a:gd name="T14" fmla="*/ 51 w 183"/>
                  <a:gd name="T15" fmla="*/ 128 h 194"/>
                  <a:gd name="T16" fmla="*/ 142 w 183"/>
                  <a:gd name="T17" fmla="*/ 79 h 194"/>
                  <a:gd name="T18" fmla="*/ 176 w 183"/>
                  <a:gd name="T19" fmla="*/ 89 h 194"/>
                  <a:gd name="T20" fmla="*/ 166 w 183"/>
                  <a:gd name="T21" fmla="*/ 123 h 194"/>
                  <a:gd name="T22" fmla="*/ 38 w 183"/>
                  <a:gd name="T23" fmla="*/ 191 h 194"/>
                  <a:gd name="T24" fmla="*/ 26 w 183"/>
                  <a:gd name="T2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94">
                    <a:moveTo>
                      <a:pt x="26" y="194"/>
                    </a:moveTo>
                    <a:cubicBezTo>
                      <a:pt x="22" y="194"/>
                      <a:pt x="17" y="193"/>
                      <a:pt x="13" y="190"/>
                    </a:cubicBezTo>
                    <a:cubicBezTo>
                      <a:pt x="6" y="186"/>
                      <a:pt x="1" y="178"/>
                      <a:pt x="1" y="169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5" y="0"/>
                    </a:cubicBezTo>
                    <a:lnTo>
                      <a:pt x="25" y="0"/>
                    </a:lnTo>
                    <a:cubicBezTo>
                      <a:pt x="39" y="0"/>
                      <a:pt x="50" y="10"/>
                      <a:pt x="50" y="24"/>
                    </a:cubicBezTo>
                    <a:lnTo>
                      <a:pt x="51" y="128"/>
                    </a:lnTo>
                    <a:lnTo>
                      <a:pt x="142" y="79"/>
                    </a:lnTo>
                    <a:cubicBezTo>
                      <a:pt x="155" y="72"/>
                      <a:pt x="170" y="77"/>
                      <a:pt x="176" y="89"/>
                    </a:cubicBezTo>
                    <a:cubicBezTo>
                      <a:pt x="183" y="101"/>
                      <a:pt x="178" y="116"/>
                      <a:pt x="166" y="123"/>
                    </a:cubicBezTo>
                    <a:lnTo>
                      <a:pt x="38" y="191"/>
                    </a:lnTo>
                    <a:cubicBezTo>
                      <a:pt x="34" y="193"/>
                      <a:pt x="30" y="194"/>
                      <a:pt x="26" y="194"/>
                    </a:cubicBezTo>
                    <a:close/>
                  </a:path>
                </a:pathLst>
              </a:custGeom>
              <a:solidFill>
                <a:srgbClr val="0737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50"/>
              <p:cNvSpPr>
                <a:spLocks/>
              </p:cNvSpPr>
              <p:nvPr/>
            </p:nvSpPr>
            <p:spPr bwMode="auto">
              <a:xfrm>
                <a:off x="7265988" y="1765300"/>
                <a:ext cx="515938" cy="238125"/>
              </a:xfrm>
              <a:custGeom>
                <a:avLst/>
                <a:gdLst>
                  <a:gd name="T0" fmla="*/ 283 w 676"/>
                  <a:gd name="T1" fmla="*/ 311 h 311"/>
                  <a:gd name="T2" fmla="*/ 31 w 676"/>
                  <a:gd name="T3" fmla="*/ 225 h 311"/>
                  <a:gd name="T4" fmla="*/ 11 w 676"/>
                  <a:gd name="T5" fmla="*/ 209 h 311"/>
                  <a:gd name="T6" fmla="*/ 9 w 676"/>
                  <a:gd name="T7" fmla="*/ 173 h 311"/>
                  <a:gd name="T8" fmla="*/ 44 w 676"/>
                  <a:gd name="T9" fmla="*/ 171 h 311"/>
                  <a:gd name="T10" fmla="*/ 62 w 676"/>
                  <a:gd name="T11" fmla="*/ 185 h 311"/>
                  <a:gd name="T12" fmla="*/ 283 w 676"/>
                  <a:gd name="T13" fmla="*/ 261 h 311"/>
                  <a:gd name="T14" fmla="*/ 624 w 676"/>
                  <a:gd name="T15" fmla="*/ 20 h 311"/>
                  <a:gd name="T16" fmla="*/ 656 w 676"/>
                  <a:gd name="T17" fmla="*/ 4 h 311"/>
                  <a:gd name="T18" fmla="*/ 671 w 676"/>
                  <a:gd name="T19" fmla="*/ 36 h 311"/>
                  <a:gd name="T20" fmla="*/ 283 w 676"/>
                  <a:gd name="T21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6" h="311">
                    <a:moveTo>
                      <a:pt x="283" y="311"/>
                    </a:moveTo>
                    <a:cubicBezTo>
                      <a:pt x="191" y="311"/>
                      <a:pt x="104" y="281"/>
                      <a:pt x="31" y="225"/>
                    </a:cubicBezTo>
                    <a:cubicBezTo>
                      <a:pt x="24" y="220"/>
                      <a:pt x="18" y="214"/>
                      <a:pt x="11" y="209"/>
                    </a:cubicBezTo>
                    <a:cubicBezTo>
                      <a:pt x="1" y="199"/>
                      <a:pt x="0" y="184"/>
                      <a:pt x="9" y="173"/>
                    </a:cubicBezTo>
                    <a:cubicBezTo>
                      <a:pt x="18" y="163"/>
                      <a:pt x="34" y="162"/>
                      <a:pt x="44" y="171"/>
                    </a:cubicBezTo>
                    <a:cubicBezTo>
                      <a:pt x="50" y="176"/>
                      <a:pt x="56" y="181"/>
                      <a:pt x="62" y="185"/>
                    </a:cubicBezTo>
                    <a:cubicBezTo>
                      <a:pt x="125" y="235"/>
                      <a:pt x="202" y="261"/>
                      <a:pt x="283" y="261"/>
                    </a:cubicBezTo>
                    <a:cubicBezTo>
                      <a:pt x="436" y="261"/>
                      <a:pt x="573" y="164"/>
                      <a:pt x="624" y="20"/>
                    </a:cubicBezTo>
                    <a:cubicBezTo>
                      <a:pt x="629" y="7"/>
                      <a:pt x="643" y="0"/>
                      <a:pt x="656" y="4"/>
                    </a:cubicBezTo>
                    <a:cubicBezTo>
                      <a:pt x="669" y="9"/>
                      <a:pt x="676" y="23"/>
                      <a:pt x="671" y="36"/>
                    </a:cubicBezTo>
                    <a:cubicBezTo>
                      <a:pt x="613" y="201"/>
                      <a:pt x="457" y="311"/>
                      <a:pt x="283" y="311"/>
                    </a:cubicBezTo>
                    <a:close/>
                  </a:path>
                </a:pathLst>
              </a:custGeom>
              <a:solidFill>
                <a:srgbClr val="0737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51"/>
              <p:cNvSpPr>
                <a:spLocks/>
              </p:cNvSpPr>
              <p:nvPr/>
            </p:nvSpPr>
            <p:spPr bwMode="auto">
              <a:xfrm>
                <a:off x="7664450" y="1736725"/>
                <a:ext cx="139700" cy="146050"/>
              </a:xfrm>
              <a:custGeom>
                <a:avLst/>
                <a:gdLst>
                  <a:gd name="T0" fmla="*/ 158 w 183"/>
                  <a:gd name="T1" fmla="*/ 192 h 192"/>
                  <a:gd name="T2" fmla="*/ 133 w 183"/>
                  <a:gd name="T3" fmla="*/ 169 h 192"/>
                  <a:gd name="T4" fmla="*/ 132 w 183"/>
                  <a:gd name="T5" fmla="*/ 67 h 192"/>
                  <a:gd name="T6" fmla="*/ 41 w 183"/>
                  <a:gd name="T7" fmla="*/ 116 h 192"/>
                  <a:gd name="T8" fmla="*/ 7 w 183"/>
                  <a:gd name="T9" fmla="*/ 106 h 192"/>
                  <a:gd name="T10" fmla="*/ 17 w 183"/>
                  <a:gd name="T11" fmla="*/ 72 h 192"/>
                  <a:gd name="T12" fmla="*/ 145 w 183"/>
                  <a:gd name="T13" fmla="*/ 4 h 192"/>
                  <a:gd name="T14" fmla="*/ 170 w 183"/>
                  <a:gd name="T15" fmla="*/ 5 h 192"/>
                  <a:gd name="T16" fmla="*/ 182 w 183"/>
                  <a:gd name="T17" fmla="*/ 26 h 192"/>
                  <a:gd name="T18" fmla="*/ 183 w 183"/>
                  <a:gd name="T19" fmla="*/ 169 h 192"/>
                  <a:gd name="T20" fmla="*/ 158 w 183"/>
                  <a:gd name="T21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192">
                    <a:moveTo>
                      <a:pt x="158" y="192"/>
                    </a:moveTo>
                    <a:cubicBezTo>
                      <a:pt x="144" y="192"/>
                      <a:pt x="133" y="183"/>
                      <a:pt x="133" y="169"/>
                    </a:cubicBezTo>
                    <a:lnTo>
                      <a:pt x="132" y="67"/>
                    </a:lnTo>
                    <a:lnTo>
                      <a:pt x="41" y="116"/>
                    </a:lnTo>
                    <a:cubicBezTo>
                      <a:pt x="28" y="123"/>
                      <a:pt x="13" y="118"/>
                      <a:pt x="7" y="106"/>
                    </a:cubicBezTo>
                    <a:cubicBezTo>
                      <a:pt x="0" y="94"/>
                      <a:pt x="5" y="79"/>
                      <a:pt x="17" y="72"/>
                    </a:cubicBezTo>
                    <a:lnTo>
                      <a:pt x="145" y="4"/>
                    </a:lnTo>
                    <a:cubicBezTo>
                      <a:pt x="153" y="0"/>
                      <a:pt x="162" y="0"/>
                      <a:pt x="170" y="5"/>
                    </a:cubicBezTo>
                    <a:cubicBezTo>
                      <a:pt x="177" y="9"/>
                      <a:pt x="182" y="17"/>
                      <a:pt x="182" y="26"/>
                    </a:cubicBezTo>
                    <a:lnTo>
                      <a:pt x="183" y="169"/>
                    </a:lnTo>
                    <a:cubicBezTo>
                      <a:pt x="183" y="183"/>
                      <a:pt x="172" y="192"/>
                      <a:pt x="158" y="192"/>
                    </a:cubicBezTo>
                    <a:close/>
                  </a:path>
                </a:pathLst>
              </a:custGeom>
              <a:solidFill>
                <a:srgbClr val="0737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7" name="Grupo 116"/>
            <p:cNvGrpSpPr/>
            <p:nvPr/>
          </p:nvGrpSpPr>
          <p:grpSpPr>
            <a:xfrm>
              <a:off x="3030073" y="1794385"/>
              <a:ext cx="313717" cy="312470"/>
              <a:chOff x="4737100" y="1162051"/>
              <a:chExt cx="798512" cy="795338"/>
            </a:xfrm>
          </p:grpSpPr>
          <p:sp>
            <p:nvSpPr>
              <p:cNvPr id="118" name="Oval 55"/>
              <p:cNvSpPr>
                <a:spLocks noChangeArrowheads="1"/>
              </p:cNvSpPr>
              <p:nvPr/>
            </p:nvSpPr>
            <p:spPr bwMode="auto">
              <a:xfrm>
                <a:off x="5268912" y="1276351"/>
                <a:ext cx="152400" cy="152400"/>
              </a:xfrm>
              <a:prstGeom prst="ellipse">
                <a:avLst/>
              </a:prstGeom>
              <a:noFill/>
              <a:ln w="9525" cap="rnd">
                <a:solidFill>
                  <a:srgbClr val="07376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56"/>
              <p:cNvSpPr>
                <a:spLocks/>
              </p:cNvSpPr>
              <p:nvPr/>
            </p:nvSpPr>
            <p:spPr bwMode="auto">
              <a:xfrm>
                <a:off x="4737100" y="1162051"/>
                <a:ext cx="798512" cy="795338"/>
              </a:xfrm>
              <a:custGeom>
                <a:avLst/>
                <a:gdLst>
                  <a:gd name="T0" fmla="*/ 1018 w 1048"/>
                  <a:gd name="T1" fmla="*/ 503 h 1043"/>
                  <a:gd name="T2" fmla="*/ 515 w 1048"/>
                  <a:gd name="T3" fmla="*/ 1004 h 1043"/>
                  <a:gd name="T4" fmla="*/ 374 w 1048"/>
                  <a:gd name="T5" fmla="*/ 1004 h 1043"/>
                  <a:gd name="T6" fmla="*/ 39 w 1048"/>
                  <a:gd name="T7" fmla="*/ 669 h 1043"/>
                  <a:gd name="T8" fmla="*/ 39 w 1048"/>
                  <a:gd name="T9" fmla="*/ 527 h 1043"/>
                  <a:gd name="T10" fmla="*/ 540 w 1048"/>
                  <a:gd name="T11" fmla="*/ 29 h 1043"/>
                  <a:gd name="T12" fmla="*/ 611 w 1048"/>
                  <a:gd name="T13" fmla="*/ 0 h 1043"/>
                  <a:gd name="T14" fmla="*/ 948 w 1048"/>
                  <a:gd name="T15" fmla="*/ 0 h 1043"/>
                  <a:gd name="T16" fmla="*/ 1048 w 1048"/>
                  <a:gd name="T17" fmla="*/ 100 h 1043"/>
                  <a:gd name="T18" fmla="*/ 1048 w 1048"/>
                  <a:gd name="T19" fmla="*/ 432 h 1043"/>
                  <a:gd name="T20" fmla="*/ 1018 w 1048"/>
                  <a:gd name="T21" fmla="*/ 503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8" h="1043">
                    <a:moveTo>
                      <a:pt x="1018" y="503"/>
                    </a:moveTo>
                    <a:lnTo>
                      <a:pt x="515" y="1004"/>
                    </a:lnTo>
                    <a:cubicBezTo>
                      <a:pt x="476" y="1043"/>
                      <a:pt x="413" y="1043"/>
                      <a:pt x="374" y="1004"/>
                    </a:cubicBezTo>
                    <a:lnTo>
                      <a:pt x="39" y="669"/>
                    </a:lnTo>
                    <a:cubicBezTo>
                      <a:pt x="0" y="630"/>
                      <a:pt x="0" y="566"/>
                      <a:pt x="39" y="527"/>
                    </a:cubicBezTo>
                    <a:lnTo>
                      <a:pt x="540" y="29"/>
                    </a:lnTo>
                    <a:cubicBezTo>
                      <a:pt x="559" y="10"/>
                      <a:pt x="584" y="0"/>
                      <a:pt x="611" y="0"/>
                    </a:cubicBezTo>
                    <a:lnTo>
                      <a:pt x="948" y="0"/>
                    </a:lnTo>
                    <a:cubicBezTo>
                      <a:pt x="1003" y="0"/>
                      <a:pt x="1048" y="44"/>
                      <a:pt x="1048" y="100"/>
                    </a:cubicBezTo>
                    <a:lnTo>
                      <a:pt x="1048" y="432"/>
                    </a:lnTo>
                    <a:cubicBezTo>
                      <a:pt x="1048" y="458"/>
                      <a:pt x="1037" y="484"/>
                      <a:pt x="1018" y="50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7376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2" name="CuadroTexto 131"/>
          <p:cNvSpPr txBox="1"/>
          <p:nvPr/>
        </p:nvSpPr>
        <p:spPr>
          <a:xfrm>
            <a:off x="3194513" y="2818518"/>
            <a:ext cx="26642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Gestión de la tecnología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4" name="CuadroTexto 133"/>
          <p:cNvSpPr txBox="1"/>
          <p:nvPr/>
        </p:nvSpPr>
        <p:spPr>
          <a:xfrm>
            <a:off x="3303524" y="6426401"/>
            <a:ext cx="26642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Estrategia Industria 4.0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5" name="Imagen 13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3299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082" b="93878" l="6087" r="96522">
                        <a14:foregroundMark x1="34783" y1="14286" x2="47826" y2="6122"/>
                        <a14:foregroundMark x1="58261" y1="16327" x2="70435" y2="30612"/>
                        <a14:foregroundMark x1="49565" y1="93878" x2="52174" y2="93878"/>
                        <a14:foregroundMark x1="72174" y1="65306" x2="72174" y2="653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974" y="2784464"/>
            <a:ext cx="467896" cy="398729"/>
          </a:xfrm>
          <a:prstGeom prst="rect">
            <a:avLst/>
          </a:prstGeom>
        </p:spPr>
      </p:pic>
      <p:pic>
        <p:nvPicPr>
          <p:cNvPr id="136" name="Picture 2" descr="Apretón De Manos, Negocio, Deal, Vect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29" y="6351754"/>
            <a:ext cx="411709" cy="41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" y="1245888"/>
            <a:ext cx="648072" cy="648072"/>
          </a:xfrm>
          <a:prstGeom prst="rect">
            <a:avLst/>
          </a:prstGeom>
        </p:spPr>
      </p:pic>
      <p:sp>
        <p:nvSpPr>
          <p:cNvPr id="140" name="Rectángulo redondeado 139"/>
          <p:cNvSpPr/>
          <p:nvPr/>
        </p:nvSpPr>
        <p:spPr>
          <a:xfrm>
            <a:off x="611561" y="1052736"/>
            <a:ext cx="7992888" cy="107205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1" name="CuadroTexto 140"/>
          <p:cNvSpPr txBox="1"/>
          <p:nvPr/>
        </p:nvSpPr>
        <p:spPr>
          <a:xfrm>
            <a:off x="1619672" y="1052736"/>
            <a:ext cx="691276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Metodología</a:t>
            </a:r>
          </a:p>
          <a:p>
            <a:r>
              <a:rPr lang="es-ES" sz="1600" dirty="0">
                <a:solidFill>
                  <a:schemeClr val="tx1"/>
                </a:solidFill>
                <a:latin typeface="+mn-lt"/>
              </a:rPr>
              <a:t>A cada una de las 15 empresas participantes se les ha realizado un diagnóstico y su correspondiente plan de acción individualizado y personalizado</a:t>
            </a:r>
          </a:p>
        </p:txBody>
      </p:sp>
      <p:sp>
        <p:nvSpPr>
          <p:cNvPr id="142" name="Rectángulo redondeado 141"/>
          <p:cNvSpPr/>
          <p:nvPr/>
        </p:nvSpPr>
        <p:spPr>
          <a:xfrm>
            <a:off x="1116840" y="3410019"/>
            <a:ext cx="2156998" cy="610148"/>
          </a:xfrm>
          <a:prstGeom prst="roundRect">
            <a:avLst/>
          </a:prstGeom>
          <a:solidFill>
            <a:srgbClr val="C55A11">
              <a:alpha val="32941"/>
            </a:srgbClr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3" name="Rectángulo redondeado 142"/>
          <p:cNvSpPr/>
          <p:nvPr/>
        </p:nvSpPr>
        <p:spPr>
          <a:xfrm>
            <a:off x="3412536" y="5677265"/>
            <a:ext cx="2156998" cy="584775"/>
          </a:xfrm>
          <a:prstGeom prst="roundRect">
            <a:avLst/>
          </a:prstGeom>
          <a:solidFill>
            <a:srgbClr val="548235">
              <a:alpha val="32157"/>
            </a:srgbClr>
          </a:solidFill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Rectángulo redondeado 143"/>
          <p:cNvSpPr/>
          <p:nvPr/>
        </p:nvSpPr>
        <p:spPr>
          <a:xfrm>
            <a:off x="5741760" y="4802535"/>
            <a:ext cx="2352034" cy="653727"/>
          </a:xfrm>
          <a:prstGeom prst="roundRect">
            <a:avLst/>
          </a:prstGeom>
          <a:solidFill>
            <a:srgbClr val="548235">
              <a:alpha val="32157"/>
            </a:srgbClr>
          </a:solidFill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Poctef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21248"/>
            <a:ext cx="1373633" cy="87472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sp>
        <p:nvSpPr>
          <p:cNvPr id="71" name="Rectángulo redondeado 70"/>
          <p:cNvSpPr/>
          <p:nvPr/>
        </p:nvSpPr>
        <p:spPr>
          <a:xfrm>
            <a:off x="5741760" y="3459555"/>
            <a:ext cx="2472218" cy="473138"/>
          </a:xfrm>
          <a:prstGeom prst="roundRect">
            <a:avLst/>
          </a:prstGeom>
          <a:solidFill>
            <a:srgbClr val="C55A11">
              <a:alpha val="32941"/>
            </a:srgbClr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Rectángulo redondeado 71"/>
          <p:cNvSpPr/>
          <p:nvPr/>
        </p:nvSpPr>
        <p:spPr>
          <a:xfrm>
            <a:off x="1116840" y="4789875"/>
            <a:ext cx="2156998" cy="666387"/>
          </a:xfrm>
          <a:prstGeom prst="roundRect">
            <a:avLst/>
          </a:prstGeom>
          <a:solidFill>
            <a:srgbClr val="FFD966">
              <a:alpha val="32157"/>
            </a:srgbClr>
          </a:solidFill>
          <a:ln w="190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Rectángulo redondeado 74"/>
          <p:cNvSpPr/>
          <p:nvPr/>
        </p:nvSpPr>
        <p:spPr>
          <a:xfrm>
            <a:off x="3465032" y="2272953"/>
            <a:ext cx="2156998" cy="3660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Importante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6325840" y="2272869"/>
            <a:ext cx="2156998" cy="3660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En consideración</a:t>
            </a:r>
          </a:p>
        </p:txBody>
      </p:sp>
      <p:sp>
        <p:nvSpPr>
          <p:cNvPr id="74" name="Rectángulo redondeado 73"/>
          <p:cNvSpPr/>
          <p:nvPr/>
        </p:nvSpPr>
        <p:spPr>
          <a:xfrm>
            <a:off x="604224" y="2273983"/>
            <a:ext cx="2156998" cy="3660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Crítico</a:t>
            </a:r>
          </a:p>
        </p:txBody>
      </p:sp>
    </p:spTree>
    <p:extLst>
      <p:ext uri="{BB962C8B-B14F-4D97-AF65-F5344CB8AC3E}">
        <p14:creationId xmlns="" xmlns:p14="http://schemas.microsoft.com/office/powerpoint/2010/main" val="865077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 animBg="1"/>
      <p:bldP spid="71" grpId="0" animBg="1"/>
      <p:bldP spid="72" grpId="0" animBg="1"/>
      <p:bldP spid="72" grpId="1" animBg="1"/>
      <p:bldP spid="75" grpId="0" animBg="1"/>
      <p:bldP spid="75" grpId="1" animBg="1"/>
      <p:bldP spid="89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ráfico 6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50413463"/>
              </p:ext>
            </p:extLst>
          </p:nvPr>
        </p:nvGraphicFramePr>
        <p:xfrm>
          <a:off x="49549" y="627127"/>
          <a:ext cx="7537865" cy="601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29" name="Imagen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12" y="1645864"/>
            <a:ext cx="485282" cy="485282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458" y="1697612"/>
            <a:ext cx="390448" cy="359483"/>
          </a:xfrm>
          <a:prstGeom prst="rect">
            <a:avLst/>
          </a:prstGeom>
        </p:spPr>
      </p:pic>
      <p:sp>
        <p:nvSpPr>
          <p:cNvPr id="131" name="Rectángulo redondeado 130"/>
          <p:cNvSpPr/>
          <p:nvPr/>
        </p:nvSpPr>
        <p:spPr>
          <a:xfrm rot="10800000">
            <a:off x="7741274" y="2356914"/>
            <a:ext cx="376502" cy="3429033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9000">
                <a:schemeClr val="accent1">
                  <a:lumMod val="40000"/>
                  <a:lumOff val="60000"/>
                </a:schemeClr>
              </a:gs>
              <a:gs pos="68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  <a:gs pos="38000">
                <a:schemeClr val="accent1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Rectángulo redondeado 131"/>
          <p:cNvSpPr/>
          <p:nvPr/>
        </p:nvSpPr>
        <p:spPr>
          <a:xfrm rot="10800000">
            <a:off x="8559761" y="2356914"/>
            <a:ext cx="376502" cy="3429033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9000">
                <a:schemeClr val="accent1">
                  <a:lumMod val="40000"/>
                  <a:lumOff val="60000"/>
                </a:schemeClr>
              </a:gs>
              <a:gs pos="68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  <a:gs pos="38000">
                <a:schemeClr val="accent1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Flecha abajo 132"/>
          <p:cNvSpPr/>
          <p:nvPr/>
        </p:nvSpPr>
        <p:spPr>
          <a:xfrm rot="16200000">
            <a:off x="7539096" y="3548563"/>
            <a:ext cx="283034" cy="24264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4" name="Flecha abajo 133"/>
          <p:cNvSpPr/>
          <p:nvPr/>
        </p:nvSpPr>
        <p:spPr>
          <a:xfrm rot="16200000">
            <a:off x="8424261" y="3950110"/>
            <a:ext cx="283034" cy="24264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5" name="CuadroTexto 134"/>
          <p:cNvSpPr txBox="1"/>
          <p:nvPr/>
        </p:nvSpPr>
        <p:spPr>
          <a:xfrm rot="16200000">
            <a:off x="7089182" y="555186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6A6A6A"/>
                </a:solidFill>
              </a:rPr>
              <a:t>0%</a:t>
            </a:r>
            <a:endParaRPr lang="es-ES" dirty="0">
              <a:solidFill>
                <a:srgbClr val="6A6A6A"/>
              </a:solidFill>
            </a:endParaRPr>
          </a:p>
        </p:txBody>
      </p:sp>
      <p:sp>
        <p:nvSpPr>
          <p:cNvPr id="136" name="CuadroTexto 135"/>
          <p:cNvSpPr txBox="1"/>
          <p:nvPr/>
        </p:nvSpPr>
        <p:spPr>
          <a:xfrm rot="16200000">
            <a:off x="7022162" y="237483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6A6A6A"/>
                </a:solidFill>
              </a:rPr>
              <a:t>100%</a:t>
            </a:r>
            <a:endParaRPr lang="es-ES" dirty="0">
              <a:solidFill>
                <a:srgbClr val="6A6A6A"/>
              </a:solidFill>
            </a:endParaRPr>
          </a:p>
        </p:txBody>
      </p:sp>
      <p:sp>
        <p:nvSpPr>
          <p:cNvPr id="137" name="CuadroTexto 136"/>
          <p:cNvSpPr txBox="1"/>
          <p:nvPr/>
        </p:nvSpPr>
        <p:spPr>
          <a:xfrm>
            <a:off x="7413096" y="1006667"/>
            <a:ext cx="936366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6A6A6A"/>
                </a:solidFill>
                <a:latin typeface="+mj-lt"/>
              </a:rPr>
              <a:t>Gestión de la tecnología</a:t>
            </a:r>
            <a:endParaRPr lang="en-US" sz="1400" b="1" dirty="0">
              <a:solidFill>
                <a:srgbClr val="6A6A6A"/>
              </a:solidFill>
              <a:latin typeface="+mj-lt"/>
            </a:endParaRPr>
          </a:p>
        </p:txBody>
      </p:sp>
      <p:sp>
        <p:nvSpPr>
          <p:cNvPr id="138" name="CuadroTexto 137"/>
          <p:cNvSpPr txBox="1"/>
          <p:nvPr/>
        </p:nvSpPr>
        <p:spPr>
          <a:xfrm>
            <a:off x="8305781" y="1008087"/>
            <a:ext cx="884462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6A6A6A"/>
                </a:solidFill>
                <a:latin typeface="+mj-lt"/>
              </a:rPr>
              <a:t>Estrategia </a:t>
            </a:r>
          </a:p>
          <a:p>
            <a:pPr algn="ctr"/>
            <a:r>
              <a:rPr lang="es-ES" sz="1400" b="1" dirty="0">
                <a:solidFill>
                  <a:srgbClr val="6A6A6A"/>
                </a:solidFill>
                <a:latin typeface="+mj-lt"/>
              </a:rPr>
              <a:t>Industria 4.0</a:t>
            </a:r>
            <a:endParaRPr lang="en-US" sz="1400" b="1" dirty="0">
              <a:solidFill>
                <a:srgbClr val="6A6A6A"/>
              </a:solidFill>
              <a:latin typeface="+mj-lt"/>
            </a:endParaRPr>
          </a:p>
        </p:txBody>
      </p:sp>
      <p:cxnSp>
        <p:nvCxnSpPr>
          <p:cNvPr id="139" name="Conector recto 138"/>
          <p:cNvCxnSpPr/>
          <p:nvPr/>
        </p:nvCxnSpPr>
        <p:spPr>
          <a:xfrm rot="16200000">
            <a:off x="5723613" y="4047892"/>
            <a:ext cx="338195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5" name="Imagen 74" descr="Resultado de imagen de idom consul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21248"/>
            <a:ext cx="1373633" cy="8747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87" name="Picture 2" descr="Poctef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05503" y="6516509"/>
            <a:ext cx="2110129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Promedio de la muestra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991168" y="6518615"/>
            <a:ext cx="269593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Valores Máximos de la muestra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256152" y="6502501"/>
            <a:ext cx="2667462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Valores Mínimos de la muestra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275088" y="6021288"/>
            <a:ext cx="370961" cy="360040"/>
          </a:xfrm>
          <a:prstGeom prst="roundRect">
            <a:avLst/>
          </a:prstGeom>
          <a:solidFill>
            <a:srgbClr val="6AA4D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ectángulo redondeado 28"/>
          <p:cNvSpPr/>
          <p:nvPr/>
        </p:nvSpPr>
        <p:spPr>
          <a:xfrm>
            <a:off x="1418638" y="6021288"/>
            <a:ext cx="370961" cy="360040"/>
          </a:xfrm>
          <a:prstGeom prst="roundRect">
            <a:avLst/>
          </a:prstGeom>
          <a:solidFill>
            <a:srgbClr val="ED7D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ectángulo redondeado 29"/>
          <p:cNvSpPr/>
          <p:nvPr/>
        </p:nvSpPr>
        <p:spPr>
          <a:xfrm>
            <a:off x="7253690" y="6021288"/>
            <a:ext cx="370961" cy="360040"/>
          </a:xfrm>
          <a:prstGeom prst="roundRect">
            <a:avLst/>
          </a:prstGeom>
          <a:solidFill>
            <a:srgbClr val="8FBF6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243849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5" name="Imagen 74" descr="Resultado de imagen de idom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21248"/>
            <a:ext cx="1373633" cy="8747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87" name="Picture 2" descr="Poctef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48582749"/>
              </p:ext>
            </p:extLst>
          </p:nvPr>
        </p:nvGraphicFramePr>
        <p:xfrm>
          <a:off x="395536" y="2132856"/>
          <a:ext cx="7800383" cy="449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Flecha a la derecha con muesca 11"/>
          <p:cNvSpPr/>
          <p:nvPr/>
        </p:nvSpPr>
        <p:spPr>
          <a:xfrm>
            <a:off x="1043608" y="1207140"/>
            <a:ext cx="7050186" cy="52898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14" name="Grupo 13"/>
          <p:cNvGrpSpPr/>
          <p:nvPr/>
        </p:nvGrpSpPr>
        <p:grpSpPr>
          <a:xfrm>
            <a:off x="788241" y="1680403"/>
            <a:ext cx="2556356" cy="546881"/>
            <a:chOff x="2847" y="0"/>
            <a:chExt cx="2245540" cy="546881"/>
          </a:xfrm>
        </p:grpSpPr>
        <p:sp>
          <p:nvSpPr>
            <p:cNvPr id="22" name="Rectángulo 21"/>
            <p:cNvSpPr/>
            <p:nvPr/>
          </p:nvSpPr>
          <p:spPr>
            <a:xfrm>
              <a:off x="2847" y="0"/>
              <a:ext cx="1879661" cy="5289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368726" y="17901"/>
              <a:ext cx="1879661" cy="528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/>
                <a:t>Exceso de demanda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020101" y="1603876"/>
            <a:ext cx="2521974" cy="614144"/>
            <a:chOff x="1976493" y="793471"/>
            <a:chExt cx="2521974" cy="614144"/>
          </a:xfrm>
        </p:grpSpPr>
        <p:sp>
          <p:nvSpPr>
            <p:cNvPr id="20" name="Rectángulo 19"/>
            <p:cNvSpPr/>
            <p:nvPr/>
          </p:nvSpPr>
          <p:spPr>
            <a:xfrm>
              <a:off x="1976493" y="793471"/>
              <a:ext cx="1879661" cy="5289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2618806" y="878635"/>
              <a:ext cx="1879661" cy="528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/>
                <a:t>Equilibrio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993746" y="810405"/>
            <a:ext cx="2807547" cy="1386226"/>
            <a:chOff x="3950138" y="0"/>
            <a:chExt cx="2807547" cy="1386226"/>
          </a:xfrm>
        </p:grpSpPr>
        <p:sp>
          <p:nvSpPr>
            <p:cNvPr id="18" name="Rectángulo 17"/>
            <p:cNvSpPr/>
            <p:nvPr/>
          </p:nvSpPr>
          <p:spPr>
            <a:xfrm>
              <a:off x="3950138" y="0"/>
              <a:ext cx="1879661" cy="5289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4878024" y="857246"/>
              <a:ext cx="1879661" cy="528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/>
                <a:t>Exceso de oferta</a:t>
              </a: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1537364" y="1286036"/>
            <a:ext cx="16664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+ Software</a:t>
            </a:r>
            <a:r>
              <a:rPr lang="es-ES" dirty="0">
                <a:latin typeface="+mj-lt"/>
              </a:rPr>
              <a:t>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125149" y="1287372"/>
            <a:ext cx="16664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+ Hardware 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3563888" y="1076494"/>
            <a:ext cx="0" cy="3144594"/>
          </a:xfrm>
          <a:prstGeom prst="line">
            <a:avLst/>
          </a:prstGeom>
          <a:ln w="57150">
            <a:solidFill>
              <a:srgbClr val="031147"/>
            </a:solidFill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5713828" y="1074895"/>
            <a:ext cx="10300" cy="3146193"/>
          </a:xfrm>
          <a:prstGeom prst="line">
            <a:avLst/>
          </a:prstGeom>
          <a:ln w="57150">
            <a:solidFill>
              <a:srgbClr val="031147"/>
            </a:solidFill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93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5" name="Imagen 74" descr="Resultado de imagen de idom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21248"/>
            <a:ext cx="1373633" cy="8747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87" name="Picture 2" descr="Poctef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717"/>
            <a:ext cx="9144000" cy="582283"/>
          </a:xfrm>
          <a:prstGeom prst="rect">
            <a:avLst/>
          </a:prstGeom>
        </p:spPr>
      </p:pic>
      <p:pic>
        <p:nvPicPr>
          <p:cNvPr id="27" name="Picture 6" descr="krea ho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2" y="1939666"/>
            <a:ext cx="2129194" cy="1196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6657" y="4043036"/>
            <a:ext cx="2157575" cy="1473113"/>
          </a:xfrm>
          <a:prstGeom prst="rect">
            <a:avLst/>
          </a:prstGeom>
        </p:spPr>
      </p:pic>
      <p:sp>
        <p:nvSpPr>
          <p:cNvPr id="85" name="Título 5"/>
          <p:cNvSpPr txBox="1">
            <a:spLocks/>
          </p:cNvSpPr>
          <p:nvPr/>
        </p:nvSpPr>
        <p:spPr>
          <a:xfrm>
            <a:off x="512191" y="908720"/>
            <a:ext cx="7886699" cy="3785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rgbClr val="1F4E79"/>
                </a:solidFill>
                <a:latin typeface="+mn-lt"/>
              </a:rPr>
              <a:t>Talleres con </a:t>
            </a:r>
            <a:r>
              <a:rPr lang="es-ES" sz="2000" b="1" dirty="0" smtClean="0">
                <a:solidFill>
                  <a:srgbClr val="1F4E79"/>
                </a:solidFill>
                <a:latin typeface="+mn-lt"/>
              </a:rPr>
              <a:t>agentes de innovación</a:t>
            </a:r>
            <a:endParaRPr lang="es-ES" sz="2000" b="1" dirty="0">
              <a:solidFill>
                <a:srgbClr val="1F4E79"/>
              </a:solidFill>
              <a:latin typeface="+mn-lt"/>
            </a:endParaRPr>
          </a:p>
        </p:txBody>
      </p:sp>
      <p:sp>
        <p:nvSpPr>
          <p:cNvPr id="89" name="Rectángulo redondeado 88"/>
          <p:cNvSpPr/>
          <p:nvPr/>
        </p:nvSpPr>
        <p:spPr>
          <a:xfrm>
            <a:off x="100906" y="1484784"/>
            <a:ext cx="6266739" cy="210337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Rectángulo redondeado 89"/>
          <p:cNvSpPr/>
          <p:nvPr/>
        </p:nvSpPr>
        <p:spPr>
          <a:xfrm>
            <a:off x="203031" y="3789834"/>
            <a:ext cx="6169169" cy="210337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72" y="2194359"/>
            <a:ext cx="682953" cy="6829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65556" y="3073590"/>
            <a:ext cx="666667" cy="6571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10431" y="2207319"/>
            <a:ext cx="873180" cy="672160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109377"/>
            <a:ext cx="770254" cy="770254"/>
          </a:xfrm>
          <a:prstGeom prst="rect">
            <a:avLst/>
          </a:prstGeom>
        </p:spPr>
      </p:pic>
      <p:sp>
        <p:nvSpPr>
          <p:cNvPr id="93" name="Rectángulo redondeado 92"/>
          <p:cNvSpPr/>
          <p:nvPr/>
        </p:nvSpPr>
        <p:spPr>
          <a:xfrm>
            <a:off x="6556124" y="1481407"/>
            <a:ext cx="2480372" cy="246732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4" name="CuadroTexto 93"/>
          <p:cNvSpPr txBox="1"/>
          <p:nvPr/>
        </p:nvSpPr>
        <p:spPr>
          <a:xfrm>
            <a:off x="2874702" y="1628905"/>
            <a:ext cx="3353482" cy="187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KREA Bidasoa</a:t>
            </a:r>
          </a:p>
          <a:p>
            <a:endParaRPr lang="es-ES" sz="700" b="1" dirty="0">
              <a:solidFill>
                <a:schemeClr val="tx1"/>
              </a:solidFill>
              <a:latin typeface="+mn-lt"/>
            </a:endParaRPr>
          </a:p>
          <a:p>
            <a:r>
              <a:rPr lang="es-ES" sz="1600" b="1" dirty="0">
                <a:solidFill>
                  <a:schemeClr val="tx1"/>
                </a:solidFill>
                <a:latin typeface="+mn-lt"/>
              </a:rPr>
              <a:t>Previo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a los diagnósticos en las empresas con el fin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conocer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la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situación inicial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, los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desafíos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, las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oportunidades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y las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barreras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a las que las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empresas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instituciones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se enfrentan</a:t>
            </a:r>
          </a:p>
        </p:txBody>
      </p:sp>
      <p:sp>
        <p:nvSpPr>
          <p:cNvPr id="95" name="CuadroTexto 94"/>
          <p:cNvSpPr txBox="1"/>
          <p:nvPr/>
        </p:nvSpPr>
        <p:spPr>
          <a:xfrm>
            <a:off x="6724848" y="1617902"/>
            <a:ext cx="214292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+mn-lt"/>
              </a:rPr>
              <a:t>Participantes</a:t>
            </a:r>
            <a:endParaRPr lang="es-E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2962737" y="3884245"/>
            <a:ext cx="3353482" cy="182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Contraste</a:t>
            </a:r>
          </a:p>
          <a:p>
            <a:endParaRPr lang="es-ES" sz="700" b="1" dirty="0">
              <a:solidFill>
                <a:schemeClr val="tx1"/>
              </a:solidFill>
              <a:latin typeface="+mn-lt"/>
            </a:endParaRPr>
          </a:p>
          <a:p>
            <a:r>
              <a:rPr lang="es-ES" sz="1600" b="1" dirty="0">
                <a:solidFill>
                  <a:schemeClr val="tx1"/>
                </a:solidFill>
                <a:latin typeface="+mn-lt"/>
              </a:rPr>
              <a:t>Posterior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a los diagnósticos en las empresas con el fin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contrastar los resultados obtenidos,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la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 realización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del análisis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DAFO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de la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Comarca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y la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puesta en común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del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 gap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entre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la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 oferta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y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 demanda tecnológica.</a:t>
            </a:r>
            <a:endParaRPr lang="es-E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6556124" y="4043037"/>
            <a:ext cx="2480372" cy="185016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724848" y="4087255"/>
            <a:ext cx="2142923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+mn-lt"/>
              </a:rPr>
              <a:t>Ratificación de resultados</a:t>
            </a:r>
            <a:endParaRPr lang="es-E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28" y="4853393"/>
            <a:ext cx="820712" cy="820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2583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5"/>
          <p:cNvSpPr txBox="1">
            <a:spLocks/>
          </p:cNvSpPr>
          <p:nvPr/>
        </p:nvSpPr>
        <p:spPr>
          <a:xfrm>
            <a:off x="532265" y="879647"/>
            <a:ext cx="7886699" cy="3785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rgbClr val="1F4E79"/>
                </a:solidFill>
                <a:latin typeface="+mn-lt"/>
              </a:rPr>
              <a:t>Conclusiones del Plan de Estudio de Industria 4.0</a:t>
            </a:r>
          </a:p>
        </p:txBody>
      </p:sp>
      <p:pic>
        <p:nvPicPr>
          <p:cNvPr id="9" name="Imagen 8" descr="Resultado de imagen de idom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9" y="119983"/>
            <a:ext cx="792089" cy="44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cte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200641"/>
            <a:ext cx="1554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4254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21248"/>
            <a:ext cx="1373633" cy="874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22932"/>
            <a:ext cx="1373633" cy="874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127"/>
            <a:ext cx="1373633" cy="874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34" y="291397"/>
            <a:ext cx="5617478" cy="404664"/>
          </a:xfrm>
          <a:prstGeom prst="rect">
            <a:avLst/>
          </a:prstGeom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-273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717"/>
            <a:ext cx="9144000" cy="582283"/>
          </a:xfrm>
          <a:prstGeom prst="rect">
            <a:avLst/>
          </a:prstGeom>
        </p:spPr>
      </p:pic>
      <p:sp>
        <p:nvSpPr>
          <p:cNvPr id="19" name="Rectángulo redondeado 18"/>
          <p:cNvSpPr/>
          <p:nvPr/>
        </p:nvSpPr>
        <p:spPr>
          <a:xfrm>
            <a:off x="6051862" y="1395662"/>
            <a:ext cx="2759824" cy="225592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3129239" y="1399110"/>
            <a:ext cx="2759824" cy="225592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206616" y="1395662"/>
            <a:ext cx="2759824" cy="225592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6051862" y="3905933"/>
            <a:ext cx="2759824" cy="225592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3129239" y="3909381"/>
            <a:ext cx="2759824" cy="225592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206616" y="3905933"/>
            <a:ext cx="2759824" cy="225592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97091" y="2576731"/>
            <a:ext cx="2376264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+mn-lt"/>
              </a:rPr>
              <a:t>Necesidad unánime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del uso eficiente de los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datos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5" y="1521932"/>
            <a:ext cx="738584" cy="7385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07" y="1527838"/>
            <a:ext cx="732678" cy="732678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3286082" y="2484137"/>
            <a:ext cx="2376264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+mn-lt"/>
              </a:rPr>
              <a:t>Falta de empresas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tractoras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o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casos de éxito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en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Data </a:t>
            </a:r>
            <a:r>
              <a:rPr lang="es-ES" sz="1600" b="1" dirty="0" err="1">
                <a:solidFill>
                  <a:schemeClr val="tx1"/>
                </a:solidFill>
                <a:latin typeface="+mn-lt"/>
              </a:rPr>
              <a:t>Analitycs</a:t>
            </a:r>
            <a:endParaRPr lang="es-ES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20" y="1567229"/>
            <a:ext cx="718784" cy="718784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243642" y="2484137"/>
            <a:ext cx="2376264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+mn-lt"/>
              </a:rPr>
              <a:t>Demanda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formación digital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y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desarrollo de e-</a:t>
            </a:r>
            <a:r>
              <a:rPr lang="es-ES" sz="1600" b="1" dirty="0" err="1">
                <a:solidFill>
                  <a:schemeClr val="tx1"/>
                </a:solidFill>
                <a:latin typeface="+mn-lt"/>
              </a:rPr>
              <a:t>learning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para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empleados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1" y="4045833"/>
            <a:ext cx="666482" cy="6664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28" y="4015531"/>
            <a:ext cx="724529" cy="724529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397091" y="4876155"/>
            <a:ext cx="2376264" cy="12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+mn-lt"/>
              </a:rPr>
              <a:t>Demanda 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corto-medio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plazo del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Cloud Computing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y </a:t>
            </a:r>
            <a:r>
              <a:rPr lang="es-ES" sz="1600" b="1" dirty="0" err="1">
                <a:solidFill>
                  <a:schemeClr val="tx1"/>
                </a:solidFill>
                <a:latin typeface="+mn-lt"/>
              </a:rPr>
              <a:t>Ciberseguridad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pero hay falta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incentivos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40" y="4011572"/>
            <a:ext cx="700743" cy="7007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30" y="4036515"/>
            <a:ext cx="674087" cy="674087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3286082" y="4848565"/>
            <a:ext cx="2376264" cy="12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+mn-lt"/>
              </a:rPr>
              <a:t>Gran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potencial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mejora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en la gestión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interna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y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externa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a través de la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automatización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de procesos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306079" y="4793844"/>
            <a:ext cx="2376264" cy="12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+mn-lt"/>
              </a:rPr>
              <a:t>Potencial de creación de </a:t>
            </a:r>
            <a:r>
              <a:rPr lang="es-ES" sz="1600" b="1" dirty="0">
                <a:solidFill>
                  <a:schemeClr val="tx1"/>
                </a:solidFill>
                <a:latin typeface="+mn-lt"/>
              </a:rPr>
              <a:t>nuevos modelos de negocio 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a través de la </a:t>
            </a:r>
            <a:r>
              <a:rPr lang="es-ES" sz="1600" b="1" dirty="0" err="1">
                <a:solidFill>
                  <a:schemeClr val="tx1"/>
                </a:solidFill>
                <a:latin typeface="+mn-lt"/>
              </a:rPr>
              <a:t>datificación</a:t>
            </a:r>
            <a:r>
              <a:rPr lang="es-ES" sz="1600" dirty="0">
                <a:solidFill>
                  <a:schemeClr val="tx1"/>
                </a:solidFill>
                <a:latin typeface="+mn-lt"/>
              </a:rPr>
              <a:t> y </a:t>
            </a:r>
            <a:r>
              <a:rPr lang="es-ES" sz="1600" b="1" dirty="0" err="1">
                <a:solidFill>
                  <a:schemeClr val="tx1"/>
                </a:solidFill>
                <a:latin typeface="+mn-lt"/>
              </a:rPr>
              <a:t>servitización</a:t>
            </a:r>
            <a:endParaRPr lang="es-ES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776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PLANTILLA-innovation bai_gama variada</Template>
  <TotalTime>4487</TotalTime>
  <Words>786</Words>
  <Application>Microsoft Office PowerPoint</Application>
  <PresentationFormat>Presentación en pantalla (4:3)</PresentationFormat>
  <Paragraphs>94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Plan de acción  Industria 4.0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Esther EI. Imaz</dc:creator>
  <cp:lastModifiedBy>ISTILLARTE_SILVIA</cp:lastModifiedBy>
  <cp:revision>387</cp:revision>
  <dcterms:created xsi:type="dcterms:W3CDTF">2017-01-26T12:40:28Z</dcterms:created>
  <dcterms:modified xsi:type="dcterms:W3CDTF">2017-12-14T10:31:46Z</dcterms:modified>
</cp:coreProperties>
</file>